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4" r:id="rId9"/>
    <p:sldId id="265" r:id="rId10"/>
    <p:sldId id="267" r:id="rId11"/>
    <p:sldId id="263" r:id="rId12"/>
    <p:sldId id="266"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64" autoAdjust="0"/>
  </p:normalViewPr>
  <p:slideViewPr>
    <p:cSldViewPr snapToGrid="0" snapToObjects="1">
      <p:cViewPr varScale="1">
        <p:scale>
          <a:sx n="63" d="100"/>
          <a:sy n="63" d="100"/>
        </p:scale>
        <p:origin x="-1350" y="-102"/>
      </p:cViewPr>
      <p:guideLst>
        <p:guide orient="horz" pos="2160"/>
        <p:guide pos="2880"/>
      </p:guideLst>
    </p:cSldViewPr>
  </p:slideViewPr>
  <p:outlineViewPr>
    <p:cViewPr>
      <p:scale>
        <a:sx n="33" d="100"/>
        <a:sy n="33" d="100"/>
      </p:scale>
      <p:origin x="0" y="3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E3AC01-0F22-5542-9909-B26BE1401420}" type="datetimeFigureOut">
              <a:rPr lang="es-ES" smtClean="0"/>
              <a:t>18/04/2017</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2ECA9B-CA5A-4341-95DE-137A2E8D99B9}" type="slidenum">
              <a:rPr lang="es-ES" smtClean="0"/>
              <a:t>‹Nº›</a:t>
            </a:fld>
            <a:endParaRPr lang="es-ES"/>
          </a:p>
        </p:txBody>
      </p:sp>
    </p:spTree>
    <p:extLst>
      <p:ext uri="{BB962C8B-B14F-4D97-AF65-F5344CB8AC3E}">
        <p14:creationId xmlns:p14="http://schemas.microsoft.com/office/powerpoint/2010/main" val="3216047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21BF5-A613-E347-9B48-EA98313813E1}" type="datetimeFigureOut">
              <a:rPr lang="es-ES" smtClean="0"/>
              <a:t>18/04/2017</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730CB9-700D-1D47-82C0-39FA48AA31C9}" type="slidenum">
              <a:rPr lang="es-ES" smtClean="0"/>
              <a:t>‹Nº›</a:t>
            </a:fld>
            <a:endParaRPr lang="es-ES"/>
          </a:p>
        </p:txBody>
      </p:sp>
    </p:spTree>
    <p:extLst>
      <p:ext uri="{BB962C8B-B14F-4D97-AF65-F5344CB8AC3E}">
        <p14:creationId xmlns:p14="http://schemas.microsoft.com/office/powerpoint/2010/main" val="220656055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6730CB9-700D-1D47-82C0-39FA48AA31C9}" type="slidenum">
              <a:rPr lang="es-ES" smtClean="0"/>
              <a:t>9</a:t>
            </a:fld>
            <a:endParaRPr lang="es-ES"/>
          </a:p>
        </p:txBody>
      </p:sp>
    </p:spTree>
    <p:extLst>
      <p:ext uri="{BB962C8B-B14F-4D97-AF65-F5344CB8AC3E}">
        <p14:creationId xmlns:p14="http://schemas.microsoft.com/office/powerpoint/2010/main" val="40816638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dirty="0"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DC1E1653-6A39-AD4C-B1DE-53FEAD5239D5}" type="datetime1">
              <a:rPr lang="es-ES" smtClean="0"/>
              <a:t>18/04/2017</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r>
              <a:rPr lang="en-US" smtClean="0"/>
              <a:t>Apuntes de Bádminton.IES Jorge Juan</a:t>
            </a:r>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5917B6EA-C59A-C048-9049-D2C300DE8A44}" type="datetime1">
              <a:rPr lang="es-ES" smtClean="0"/>
              <a:t>18/04/2017</a:t>
            </a:fld>
            <a:endParaRPr lang="en-US"/>
          </a:p>
        </p:txBody>
      </p:sp>
      <p:sp>
        <p:nvSpPr>
          <p:cNvPr id="6" name="Footer Placeholder 5"/>
          <p:cNvSpPr>
            <a:spLocks noGrp="1"/>
          </p:cNvSpPr>
          <p:nvPr>
            <p:ph type="ftr" sz="quarter" idx="11"/>
          </p:nvPr>
        </p:nvSpPr>
        <p:spPr/>
        <p:txBody>
          <a:bodyPr/>
          <a:lstStyle/>
          <a:p>
            <a:r>
              <a:rPr lang="en-US" smtClean="0"/>
              <a:t>Apuntes de Bádminton.IES Jorge Juan</a:t>
            </a:r>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91EC797-9951-154C-AE42-D05C83DEFC95}" type="datetime1">
              <a:rPr lang="es-ES" smtClean="0"/>
              <a:t>18/04/2017</a:t>
            </a:fld>
            <a:endParaRPr lang="en-US"/>
          </a:p>
        </p:txBody>
      </p:sp>
      <p:sp>
        <p:nvSpPr>
          <p:cNvPr id="6" name="Footer Placeholder 5"/>
          <p:cNvSpPr>
            <a:spLocks noGrp="1"/>
          </p:cNvSpPr>
          <p:nvPr>
            <p:ph type="ftr" sz="quarter" idx="11"/>
          </p:nvPr>
        </p:nvSpPr>
        <p:spPr/>
        <p:txBody>
          <a:bodyPr/>
          <a:lstStyle/>
          <a:p>
            <a:r>
              <a:rPr lang="en-US" smtClean="0"/>
              <a:t>Apuntes de Bádminton.IES Jorge Juan</a:t>
            </a:r>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4331A55-6923-A047-9A29-0189F2170DC2}" type="datetime1">
              <a:rPr lang="es-ES" smtClean="0"/>
              <a:t>18/04/2017</a:t>
            </a:fld>
            <a:endParaRPr lang="en-US"/>
          </a:p>
        </p:txBody>
      </p:sp>
      <p:sp>
        <p:nvSpPr>
          <p:cNvPr id="5" name="Footer Placeholder 4"/>
          <p:cNvSpPr>
            <a:spLocks noGrp="1"/>
          </p:cNvSpPr>
          <p:nvPr>
            <p:ph type="ftr" sz="quarter" idx="11"/>
          </p:nvPr>
        </p:nvSpPr>
        <p:spPr/>
        <p:txBody>
          <a:bodyPr/>
          <a:lstStyle/>
          <a:p>
            <a:r>
              <a:rPr lang="en-US" smtClean="0"/>
              <a:t>Apuntes de Bádminton.IES Jorge Juan</a:t>
            </a:r>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519ABAED-2866-9F43-B833-47E0D3A6463B}" type="datetime1">
              <a:rPr lang="es-ES" smtClean="0"/>
              <a:t>18/04/2017</a:t>
            </a:fld>
            <a:endParaRPr lang="en-US"/>
          </a:p>
        </p:txBody>
      </p:sp>
      <p:sp>
        <p:nvSpPr>
          <p:cNvPr id="5" name="Footer Placeholder 4"/>
          <p:cNvSpPr>
            <a:spLocks noGrp="1"/>
          </p:cNvSpPr>
          <p:nvPr>
            <p:ph type="ftr" sz="quarter" idx="11"/>
          </p:nvPr>
        </p:nvSpPr>
        <p:spPr/>
        <p:txBody>
          <a:bodyPr/>
          <a:lstStyle/>
          <a:p>
            <a:r>
              <a:rPr lang="en-US" smtClean="0"/>
              <a:t>Apuntes de Bádminton.IES Jorge Juan</a:t>
            </a:r>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6EAA49D-3B26-A943-9643-1972E4331323}" type="datetime1">
              <a:rPr lang="es-ES" smtClean="0"/>
              <a:t>18/04/2017</a:t>
            </a:fld>
            <a:endParaRPr lang="en-US"/>
          </a:p>
        </p:txBody>
      </p:sp>
      <p:sp>
        <p:nvSpPr>
          <p:cNvPr id="5" name="Footer Placeholder 4"/>
          <p:cNvSpPr>
            <a:spLocks noGrp="1"/>
          </p:cNvSpPr>
          <p:nvPr>
            <p:ph type="ftr" sz="quarter" idx="11"/>
          </p:nvPr>
        </p:nvSpPr>
        <p:spPr/>
        <p:txBody>
          <a:bodyPr/>
          <a:lstStyle/>
          <a:p>
            <a:r>
              <a:rPr lang="en-US" smtClean="0"/>
              <a:t>Apuntes de Bádminton.IES Jorge Juan</a:t>
            </a:r>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D917322-C49F-5343-82F8-22CFF854099F}" type="datetime1">
              <a:rPr lang="es-ES" smtClean="0"/>
              <a:t>18/04/2017</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r>
              <a:rPr lang="en-US" smtClean="0"/>
              <a:t>Apuntes de Bádminton.IES Jorge Juan</a:t>
            </a:r>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A321CA4-0042-D444-9D2A-C11C601594B5}" type="datetime1">
              <a:rPr lang="es-ES" smtClean="0"/>
              <a:t>18/04/2017</a:t>
            </a:fld>
            <a:endParaRPr lang="en-US"/>
          </a:p>
        </p:txBody>
      </p:sp>
      <p:sp>
        <p:nvSpPr>
          <p:cNvPr id="5" name="Footer Placeholder 4"/>
          <p:cNvSpPr>
            <a:spLocks noGrp="1"/>
          </p:cNvSpPr>
          <p:nvPr>
            <p:ph type="ftr" sz="quarter" idx="11"/>
          </p:nvPr>
        </p:nvSpPr>
        <p:spPr/>
        <p:txBody>
          <a:bodyPr/>
          <a:lstStyle/>
          <a:p>
            <a:r>
              <a:rPr lang="en-US" smtClean="0"/>
              <a:t>Apuntes de Bádminton.IES Jorge Juan</a:t>
            </a:r>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‹Nº›</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2967B371-0DBA-554A-A57D-A2425D3A82BF}" type="datetime1">
              <a:rPr lang="es-ES" smtClean="0"/>
              <a:t>18/04/2017</a:t>
            </a:fld>
            <a:endParaRPr lang="en-US"/>
          </a:p>
        </p:txBody>
      </p:sp>
      <p:sp>
        <p:nvSpPr>
          <p:cNvPr id="6" name="Footer Placeholder 5"/>
          <p:cNvSpPr>
            <a:spLocks noGrp="1"/>
          </p:cNvSpPr>
          <p:nvPr>
            <p:ph type="ftr" sz="quarter" idx="11"/>
          </p:nvPr>
        </p:nvSpPr>
        <p:spPr/>
        <p:txBody>
          <a:bodyPr/>
          <a:lstStyle/>
          <a:p>
            <a:r>
              <a:rPr lang="en-US" smtClean="0"/>
              <a:t>Apuntes de Bádminton.IES Jorge Juan</a:t>
            </a:r>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050A2505-9004-1647-9C29-FA3FB79617F3}" type="datetime1">
              <a:rPr lang="es-ES" smtClean="0"/>
              <a:t>18/04/2017</a:t>
            </a:fld>
            <a:endParaRPr lang="en-US"/>
          </a:p>
        </p:txBody>
      </p:sp>
      <p:sp>
        <p:nvSpPr>
          <p:cNvPr id="8" name="Footer Placeholder 7"/>
          <p:cNvSpPr>
            <a:spLocks noGrp="1"/>
          </p:cNvSpPr>
          <p:nvPr>
            <p:ph type="ftr" sz="quarter" idx="11"/>
          </p:nvPr>
        </p:nvSpPr>
        <p:spPr/>
        <p:txBody>
          <a:bodyPr/>
          <a:lstStyle/>
          <a:p>
            <a:r>
              <a:rPr lang="en-US" smtClean="0"/>
              <a:t>Apuntes de Bádminton.IES Jorge Juan</a:t>
            </a:r>
            <a:endParaRPr lang="en-US"/>
          </a:p>
        </p:txBody>
      </p:sp>
      <p:sp>
        <p:nvSpPr>
          <p:cNvPr id="9" name="Slide Number Placeholder 8"/>
          <p:cNvSpPr>
            <a:spLocks noGrp="1"/>
          </p:cNvSpPr>
          <p:nvPr>
            <p:ph type="sldNum" sz="quarter" idx="12"/>
          </p:nvPr>
        </p:nvSpPr>
        <p:spPr/>
        <p:txBody>
          <a:bodyPr/>
          <a:lstStyle/>
          <a:p>
            <a:fld id="{3EC526B6-F861-4D54-BBE9-4BB519D3F342}" type="slidenum">
              <a:rPr lang="en-US" smtClean="0"/>
              <a:t>‹Nº›</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99ECD5A-1F40-FD41-8077-571A56470C6E}" type="datetime1">
              <a:rPr lang="es-ES" smtClean="0"/>
              <a:t>18/04/2017</a:t>
            </a:fld>
            <a:endParaRPr lang="en-US"/>
          </a:p>
        </p:txBody>
      </p:sp>
      <p:sp>
        <p:nvSpPr>
          <p:cNvPr id="4" name="Footer Placeholder 3"/>
          <p:cNvSpPr>
            <a:spLocks noGrp="1"/>
          </p:cNvSpPr>
          <p:nvPr>
            <p:ph type="ftr" sz="quarter" idx="11"/>
          </p:nvPr>
        </p:nvSpPr>
        <p:spPr/>
        <p:txBody>
          <a:bodyPr/>
          <a:lstStyle/>
          <a:p>
            <a:r>
              <a:rPr lang="en-US" smtClean="0"/>
              <a:t>Apuntes de Bádminton.IES Jorge Juan</a:t>
            </a:r>
            <a:endParaRPr lang="en-US"/>
          </a:p>
        </p:txBody>
      </p:sp>
      <p:sp>
        <p:nvSpPr>
          <p:cNvPr id="5" name="Slide Number Placeholder 4"/>
          <p:cNvSpPr>
            <a:spLocks noGrp="1"/>
          </p:cNvSpPr>
          <p:nvPr>
            <p:ph type="sldNum" sz="quarter" idx="12"/>
          </p:nvPr>
        </p:nvSpPr>
        <p:spPr/>
        <p:txBody>
          <a:bodyPr/>
          <a:lstStyle/>
          <a:p>
            <a:fld id="{3EC526B6-F861-4D54-BBE9-4BB519D3F342}"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266DDC7-38E1-534A-80E0-B68F2F415964}" type="datetime1">
              <a:rPr lang="es-ES" smtClean="0"/>
              <a:t>18/04/2017</a:t>
            </a:fld>
            <a:endParaRPr lang="en-US"/>
          </a:p>
        </p:txBody>
      </p:sp>
      <p:sp>
        <p:nvSpPr>
          <p:cNvPr id="3" name="Footer Placeholder 2"/>
          <p:cNvSpPr>
            <a:spLocks noGrp="1"/>
          </p:cNvSpPr>
          <p:nvPr>
            <p:ph type="ftr" sz="quarter" idx="11"/>
          </p:nvPr>
        </p:nvSpPr>
        <p:spPr/>
        <p:txBody>
          <a:bodyPr/>
          <a:lstStyle/>
          <a:p>
            <a:r>
              <a:rPr lang="en-US" smtClean="0"/>
              <a:t>Apuntes de Bádminton.IES Jorge Juan</a:t>
            </a:r>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0E9DF46-98DC-DA45-81BE-0ABF055E72CB}" type="datetime1">
              <a:rPr lang="es-ES" smtClean="0"/>
              <a:t>18/04/2017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Apuntes de Bádminton.IES Jorge Juan</a:t>
            </a:r>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7E88068A-A20D-C342-8C95-D25480EDA943}" type="datetime1">
              <a:rPr lang="es-ES" smtClean="0"/>
              <a:t>18/04/2017</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3EC526B6-F861-4D54-BBE9-4BB519D3F342}" type="slidenum">
              <a:rPr lang="en-US" smtClean="0"/>
              <a:t>‹Nº›</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r>
              <a:rPr lang="en-US" smtClean="0"/>
              <a:t>Apuntes de Bádminton.IES Jorge Juan</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23.gif"/><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54200" y="2733118"/>
            <a:ext cx="5446713" cy="1470025"/>
          </a:xfrm>
        </p:spPr>
        <p:txBody>
          <a:bodyPr/>
          <a:lstStyle/>
          <a:p>
            <a:r>
              <a:rPr lang="es-ES" dirty="0" smtClean="0"/>
              <a:t>BÁDMINTON</a:t>
            </a:r>
            <a:endParaRPr lang="es-ES" dirty="0"/>
          </a:p>
        </p:txBody>
      </p:sp>
      <p:sp>
        <p:nvSpPr>
          <p:cNvPr id="3" name="Subtítulo 2"/>
          <p:cNvSpPr>
            <a:spLocks noGrp="1"/>
          </p:cNvSpPr>
          <p:nvPr>
            <p:ph type="subTitle" idx="1"/>
          </p:nvPr>
        </p:nvSpPr>
        <p:spPr/>
        <p:txBody>
          <a:bodyPr>
            <a:normAutofit fontScale="92500" lnSpcReduction="20000"/>
          </a:bodyPr>
          <a:lstStyle/>
          <a:p>
            <a:r>
              <a:rPr lang="es-ES" dirty="0" smtClean="0"/>
              <a:t>Apuntes de Bádminton. </a:t>
            </a:r>
          </a:p>
          <a:p>
            <a:r>
              <a:rPr lang="es-ES" dirty="0" smtClean="0"/>
              <a:t>1º de Bachillerato</a:t>
            </a:r>
          </a:p>
          <a:p>
            <a:r>
              <a:rPr lang="es-ES" dirty="0" smtClean="0"/>
              <a:t>IES </a:t>
            </a:r>
            <a:r>
              <a:rPr lang="es-ES" dirty="0"/>
              <a:t>F</a:t>
            </a:r>
            <a:r>
              <a:rPr lang="es-ES" dirty="0" smtClean="0"/>
              <a:t>ernando Savater</a:t>
            </a:r>
            <a:endParaRPr lang="es-ES" dirty="0"/>
          </a:p>
        </p:txBody>
      </p:sp>
      <p:pic>
        <p:nvPicPr>
          <p:cNvPr id="4" name="Imagen 3" descr="volant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887625" y="407003"/>
            <a:ext cx="2413288" cy="1823373"/>
          </a:xfrm>
          <a:prstGeom prst="rect">
            <a:avLst/>
          </a:prstGeom>
        </p:spPr>
      </p:pic>
    </p:spTree>
    <p:extLst>
      <p:ext uri="{BB962C8B-B14F-4D97-AF65-F5344CB8AC3E}">
        <p14:creationId xmlns:p14="http://schemas.microsoft.com/office/powerpoint/2010/main" val="1892392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056" y="23629"/>
            <a:ext cx="7570787" cy="1411941"/>
          </a:xfrm>
        </p:spPr>
        <p:txBody>
          <a:bodyPr/>
          <a:lstStyle/>
          <a:p>
            <a:r>
              <a:rPr lang="es-ES" sz="3600" dirty="0" smtClean="0"/>
              <a:t>TRAYECTORIA DE LOS GOLPES</a:t>
            </a:r>
            <a:endParaRPr lang="es-ES" sz="3600" dirty="0"/>
          </a:p>
        </p:txBody>
      </p:sp>
      <p:sp>
        <p:nvSpPr>
          <p:cNvPr id="4" name="Marcador de pie de página 3"/>
          <p:cNvSpPr>
            <a:spLocks noGrp="1"/>
          </p:cNvSpPr>
          <p:nvPr>
            <p:ph type="ftr" sz="quarter" idx="11"/>
          </p:nvPr>
        </p:nvSpPr>
        <p:spPr>
          <a:xfrm>
            <a:off x="372034" y="6356350"/>
            <a:ext cx="3224605" cy="365125"/>
          </a:xfrm>
        </p:spPr>
        <p:txBody>
          <a:bodyPr/>
          <a:lstStyle/>
          <a:p>
            <a:r>
              <a:rPr lang="en-US" dirty="0" err="1"/>
              <a:t>Apuntes</a:t>
            </a:r>
            <a:r>
              <a:rPr lang="en-US" dirty="0"/>
              <a:t> de </a:t>
            </a:r>
            <a:r>
              <a:rPr lang="en-US" dirty="0" err="1"/>
              <a:t>Bádminton</a:t>
            </a:r>
            <a:r>
              <a:rPr lang="en-US" dirty="0" smtClean="0"/>
              <a:t>. IES  </a:t>
            </a:r>
            <a:r>
              <a:rPr lang="en-US" dirty="0"/>
              <a:t>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10</a:t>
            </a:fld>
            <a:endParaRPr lang="en-US" dirty="0"/>
          </a:p>
        </p:txBody>
      </p:sp>
      <p:pic>
        <p:nvPicPr>
          <p:cNvPr id="6"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471836" y="265787"/>
            <a:ext cx="1448045" cy="820463"/>
          </a:xfrm>
          <a:prstGeom prst="rect">
            <a:avLst/>
          </a:prstGeom>
        </p:spPr>
      </p:pic>
      <p:pic>
        <p:nvPicPr>
          <p:cNvPr id="7" name="Imagen 6" descr="golpebadmint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6339" y="1443628"/>
            <a:ext cx="7160832" cy="4977945"/>
          </a:xfrm>
          <a:prstGeom prst="rect">
            <a:avLst/>
          </a:prstGeom>
        </p:spPr>
      </p:pic>
      <p:sp>
        <p:nvSpPr>
          <p:cNvPr id="8" name="CuadroTexto 7"/>
          <p:cNvSpPr txBox="1"/>
          <p:nvPr/>
        </p:nvSpPr>
        <p:spPr>
          <a:xfrm>
            <a:off x="1821281" y="4667246"/>
            <a:ext cx="2438589" cy="1754327"/>
          </a:xfrm>
          <a:prstGeom prst="rect">
            <a:avLst/>
          </a:prstGeom>
          <a:solidFill>
            <a:srgbClr val="FFFF00"/>
          </a:solidFill>
        </p:spPr>
        <p:txBody>
          <a:bodyPr wrap="square" rtlCol="0">
            <a:spAutoFit/>
          </a:bodyPr>
          <a:lstStyle/>
          <a:p>
            <a:pPr marL="342900" indent="-342900">
              <a:buAutoNum type="arabicPeriod"/>
            </a:pPr>
            <a:r>
              <a:rPr lang="es-ES" dirty="0" smtClean="0"/>
              <a:t>CLEAR</a:t>
            </a:r>
          </a:p>
          <a:p>
            <a:pPr marL="342900" indent="-342900">
              <a:buAutoNum type="arabicPeriod"/>
            </a:pPr>
            <a:r>
              <a:rPr lang="es-ES" dirty="0" smtClean="0"/>
              <a:t>DROP</a:t>
            </a:r>
          </a:p>
          <a:p>
            <a:pPr marL="342900" indent="-342900">
              <a:buAutoNum type="arabicPeriod"/>
            </a:pPr>
            <a:r>
              <a:rPr lang="es-ES" dirty="0" smtClean="0"/>
              <a:t>REMATE</a:t>
            </a:r>
          </a:p>
          <a:p>
            <a:pPr marL="342900" indent="-342900">
              <a:buAutoNum type="arabicPeriod"/>
            </a:pPr>
            <a:endParaRPr lang="es-ES" dirty="0" smtClean="0"/>
          </a:p>
          <a:p>
            <a:pPr marL="342900" indent="-342900">
              <a:buAutoNum type="arabicPeriod"/>
            </a:pPr>
            <a:endParaRPr lang="es-ES" dirty="0"/>
          </a:p>
          <a:p>
            <a:pPr marL="342900" indent="-342900">
              <a:buAutoNum type="arabicPeriod"/>
            </a:pPr>
            <a:endParaRPr lang="es-ES" dirty="0" smtClean="0"/>
          </a:p>
        </p:txBody>
      </p:sp>
      <p:sp>
        <p:nvSpPr>
          <p:cNvPr id="9" name="CuadroTexto 8"/>
          <p:cNvSpPr txBox="1"/>
          <p:nvPr/>
        </p:nvSpPr>
        <p:spPr>
          <a:xfrm>
            <a:off x="4267200" y="4667246"/>
            <a:ext cx="4253466" cy="923330"/>
          </a:xfrm>
          <a:prstGeom prst="rect">
            <a:avLst/>
          </a:prstGeom>
          <a:noFill/>
        </p:spPr>
        <p:txBody>
          <a:bodyPr wrap="square" rtlCol="0">
            <a:spAutoFit/>
          </a:bodyPr>
          <a:lstStyle/>
          <a:p>
            <a:r>
              <a:rPr lang="es-ES" dirty="0" smtClean="0"/>
              <a:t>4.  DRIVE</a:t>
            </a:r>
          </a:p>
          <a:p>
            <a:r>
              <a:rPr lang="es-ES" dirty="0" smtClean="0"/>
              <a:t>5.  DEJADA</a:t>
            </a:r>
          </a:p>
          <a:p>
            <a:r>
              <a:rPr lang="es-ES" dirty="0" smtClean="0"/>
              <a:t>6.  LOB</a:t>
            </a:r>
            <a:endParaRPr lang="es-ES" dirty="0"/>
          </a:p>
        </p:txBody>
      </p:sp>
    </p:spTree>
    <p:extLst>
      <p:ext uri="{BB962C8B-B14F-4D97-AF65-F5344CB8AC3E}">
        <p14:creationId xmlns:p14="http://schemas.microsoft.com/office/powerpoint/2010/main" val="3055198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2035" y="50135"/>
            <a:ext cx="7570787" cy="1411941"/>
          </a:xfrm>
        </p:spPr>
        <p:txBody>
          <a:bodyPr/>
          <a:lstStyle/>
          <a:p>
            <a:r>
              <a:rPr lang="es-ES" dirty="0" smtClean="0"/>
              <a:t>TÉCNICA 1.   El saque</a:t>
            </a:r>
            <a:endParaRPr lang="es-ES" dirty="0"/>
          </a:p>
        </p:txBody>
      </p:sp>
      <p:sp>
        <p:nvSpPr>
          <p:cNvPr id="4" name="Marcador de pie de página 3"/>
          <p:cNvSpPr>
            <a:spLocks noGrp="1"/>
          </p:cNvSpPr>
          <p:nvPr>
            <p:ph type="ftr" sz="quarter" idx="11"/>
          </p:nvPr>
        </p:nvSpPr>
        <p:spPr>
          <a:xfrm>
            <a:off x="372035" y="6356350"/>
            <a:ext cx="3220974" cy="365125"/>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11</a:t>
            </a:fld>
            <a:endParaRPr lang="en-US"/>
          </a:p>
        </p:txBody>
      </p:sp>
      <p:pic>
        <p:nvPicPr>
          <p:cNvPr id="8"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423728" y="265787"/>
            <a:ext cx="1448045" cy="970867"/>
          </a:xfrm>
          <a:prstGeom prst="rect">
            <a:avLst/>
          </a:prstGeom>
        </p:spPr>
      </p:pic>
      <p:pic>
        <p:nvPicPr>
          <p:cNvPr id="9" name="Imagen 8" descr="sesion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8011" y="1621550"/>
            <a:ext cx="4520759" cy="2137086"/>
          </a:xfrm>
          <a:prstGeom prst="rect">
            <a:avLst/>
          </a:prstGeom>
        </p:spPr>
      </p:pic>
      <p:sp>
        <p:nvSpPr>
          <p:cNvPr id="10" name="CuadroTexto 9"/>
          <p:cNvSpPr txBox="1"/>
          <p:nvPr/>
        </p:nvSpPr>
        <p:spPr>
          <a:xfrm>
            <a:off x="792162" y="1903839"/>
            <a:ext cx="2895600" cy="430887"/>
          </a:xfrm>
          <a:prstGeom prst="rect">
            <a:avLst/>
          </a:prstGeom>
          <a:noFill/>
        </p:spPr>
        <p:txBody>
          <a:bodyPr wrap="square" rtlCol="0">
            <a:spAutoFit/>
          </a:bodyPr>
          <a:lstStyle/>
          <a:p>
            <a:r>
              <a:rPr lang="es-ES" sz="2200" b="1" dirty="0" smtClean="0">
                <a:solidFill>
                  <a:schemeClr val="accent5"/>
                </a:solidFill>
              </a:rPr>
              <a:t>SAQUE INDIVIDUALES</a:t>
            </a:r>
          </a:p>
        </p:txBody>
      </p:sp>
      <p:sp>
        <p:nvSpPr>
          <p:cNvPr id="11" name="CuadroTexto 10"/>
          <p:cNvSpPr txBox="1"/>
          <p:nvPr/>
        </p:nvSpPr>
        <p:spPr>
          <a:xfrm>
            <a:off x="825416" y="2381578"/>
            <a:ext cx="3475038" cy="1477328"/>
          </a:xfrm>
          <a:prstGeom prst="rect">
            <a:avLst/>
          </a:prstGeom>
          <a:noFill/>
        </p:spPr>
        <p:txBody>
          <a:bodyPr wrap="square" rtlCol="0">
            <a:spAutoFit/>
          </a:bodyPr>
          <a:lstStyle/>
          <a:p>
            <a:pPr algn="just"/>
            <a:r>
              <a:rPr lang="es-ES" dirty="0" smtClean="0"/>
              <a:t>EL golpeo se realiza con un movimiento de la raqueta de atrás hacia delante que termina con la raqueta en el hombro contrario. El momento del golpeo</a:t>
            </a:r>
            <a:endParaRPr lang="es-ES" dirty="0"/>
          </a:p>
        </p:txBody>
      </p:sp>
      <p:sp>
        <p:nvSpPr>
          <p:cNvPr id="12" name="CuadroTexto 11"/>
          <p:cNvSpPr txBox="1"/>
          <p:nvPr/>
        </p:nvSpPr>
        <p:spPr>
          <a:xfrm>
            <a:off x="825416" y="3858906"/>
            <a:ext cx="8046357" cy="369332"/>
          </a:xfrm>
          <a:prstGeom prst="rect">
            <a:avLst/>
          </a:prstGeom>
          <a:noFill/>
        </p:spPr>
        <p:txBody>
          <a:bodyPr wrap="square" rtlCol="0">
            <a:spAutoFit/>
          </a:bodyPr>
          <a:lstStyle/>
          <a:p>
            <a:r>
              <a:rPr lang="es-ES" dirty="0"/>
              <a:t>s</a:t>
            </a:r>
            <a:r>
              <a:rPr lang="es-ES" dirty="0" smtClean="0"/>
              <a:t>e produce con el volante a la altura de la rodilla aproximadamente</a:t>
            </a:r>
            <a:endParaRPr lang="es-ES" dirty="0"/>
          </a:p>
        </p:txBody>
      </p:sp>
      <p:sp>
        <p:nvSpPr>
          <p:cNvPr id="13" name="CuadroTexto 12"/>
          <p:cNvSpPr txBox="1"/>
          <p:nvPr/>
        </p:nvSpPr>
        <p:spPr>
          <a:xfrm>
            <a:off x="2145209" y="4280682"/>
            <a:ext cx="2895600" cy="430887"/>
          </a:xfrm>
          <a:prstGeom prst="rect">
            <a:avLst/>
          </a:prstGeom>
          <a:noFill/>
        </p:spPr>
        <p:txBody>
          <a:bodyPr wrap="square" rtlCol="0">
            <a:spAutoFit/>
          </a:bodyPr>
          <a:lstStyle/>
          <a:p>
            <a:r>
              <a:rPr lang="es-ES" sz="2200" b="1" dirty="0" smtClean="0">
                <a:solidFill>
                  <a:schemeClr val="accent5"/>
                </a:solidFill>
              </a:rPr>
              <a:t>SAQUE DOBLES</a:t>
            </a:r>
          </a:p>
        </p:txBody>
      </p:sp>
      <p:pic>
        <p:nvPicPr>
          <p:cNvPr id="14" name="Imagen 13" descr="18868416-Close-up-de-b-dminton-jugador-realiza-un-saque-bajo-rev-s-El-foco-est-en-el-volante--Foto-de-archivo.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9126" y="4520607"/>
            <a:ext cx="1235951" cy="1702051"/>
          </a:xfrm>
          <a:prstGeom prst="rect">
            <a:avLst/>
          </a:prstGeom>
        </p:spPr>
      </p:pic>
      <p:sp>
        <p:nvSpPr>
          <p:cNvPr id="15" name="CuadroTexto 14"/>
          <p:cNvSpPr txBox="1"/>
          <p:nvPr/>
        </p:nvSpPr>
        <p:spPr>
          <a:xfrm>
            <a:off x="1872523" y="4711569"/>
            <a:ext cx="4855862" cy="1754327"/>
          </a:xfrm>
          <a:prstGeom prst="rect">
            <a:avLst/>
          </a:prstGeom>
          <a:noFill/>
        </p:spPr>
        <p:txBody>
          <a:bodyPr wrap="square" rtlCol="0">
            <a:spAutoFit/>
          </a:bodyPr>
          <a:lstStyle/>
          <a:p>
            <a:pPr algn="just"/>
            <a:r>
              <a:rPr lang="es-ES" dirty="0" smtClean="0"/>
              <a:t>Se coloca el volante por delante del cuerpo y la cabeza de la raqueta detrás del volante. El movimiento de la raqueta es un suave golpe de muñeca que envía el volante cerca de la red y de la línea de saque del campo de recepción contrario</a:t>
            </a:r>
          </a:p>
        </p:txBody>
      </p:sp>
      <p:pic>
        <p:nvPicPr>
          <p:cNvPr id="16" name="Imagen 15" descr="a_bsserve.gif"/>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920633" y="4412443"/>
            <a:ext cx="1442316" cy="2019243"/>
          </a:xfrm>
          <a:prstGeom prst="rect">
            <a:avLst/>
          </a:prstGeom>
        </p:spPr>
      </p:pic>
    </p:spTree>
    <p:extLst>
      <p:ext uri="{BB962C8B-B14F-4D97-AF65-F5344CB8AC3E}">
        <p14:creationId xmlns:p14="http://schemas.microsoft.com/office/powerpoint/2010/main" val="3685566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638" y="40341"/>
            <a:ext cx="7570787" cy="1411941"/>
          </a:xfrm>
        </p:spPr>
        <p:txBody>
          <a:bodyPr/>
          <a:lstStyle/>
          <a:p>
            <a:r>
              <a:rPr lang="es-ES" sz="4400" dirty="0" smtClean="0"/>
              <a:t>TÉCNICA 2. CLEAR / DROP</a:t>
            </a:r>
            <a:endParaRPr lang="es-ES" sz="4400" dirty="0"/>
          </a:p>
        </p:txBody>
      </p:sp>
      <p:sp>
        <p:nvSpPr>
          <p:cNvPr id="4" name="Marcador de pie de página 3"/>
          <p:cNvSpPr>
            <a:spLocks noGrp="1"/>
          </p:cNvSpPr>
          <p:nvPr>
            <p:ph type="ftr" sz="quarter" idx="11"/>
          </p:nvPr>
        </p:nvSpPr>
        <p:spPr>
          <a:xfrm>
            <a:off x="372034" y="6356350"/>
            <a:ext cx="3316045" cy="365125"/>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12</a:t>
            </a:fld>
            <a:endParaRPr lang="en-US"/>
          </a:p>
        </p:txBody>
      </p:sp>
      <p:pic>
        <p:nvPicPr>
          <p:cNvPr id="11"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a:prstGeom prst="rect">
            <a:avLst/>
          </a:prstGeom>
        </p:spPr>
      </p:pic>
      <p:sp>
        <p:nvSpPr>
          <p:cNvPr id="12" name="CuadroTexto 11"/>
          <p:cNvSpPr txBox="1"/>
          <p:nvPr/>
        </p:nvSpPr>
        <p:spPr>
          <a:xfrm>
            <a:off x="372035" y="1577442"/>
            <a:ext cx="3819523" cy="21698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s-ES" sz="1500" dirty="0" smtClean="0"/>
              <a:t>CLEAR</a:t>
            </a:r>
          </a:p>
          <a:p>
            <a:pPr marL="285750" indent="-285750">
              <a:buFont typeface="Arial"/>
              <a:buChar char="•"/>
            </a:pPr>
            <a:r>
              <a:rPr lang="es-ES" sz="1500" dirty="0" smtClean="0"/>
              <a:t>ES UN GOLPE OFENSIVO</a:t>
            </a:r>
          </a:p>
          <a:p>
            <a:pPr marL="285750" indent="-285750">
              <a:buFont typeface="Arial"/>
              <a:buChar char="•"/>
            </a:pPr>
            <a:r>
              <a:rPr lang="es-ES" sz="1500" dirty="0" smtClean="0"/>
              <a:t>EL OBJETIVO ES MANDAR EL VOLANTE AL FONDO DE LA PISTA DESDE EL FONDO DE NUESTRO CAMPO</a:t>
            </a:r>
          </a:p>
          <a:p>
            <a:pPr marL="285750" indent="-285750">
              <a:buFont typeface="Arial"/>
              <a:buChar char="•"/>
            </a:pPr>
            <a:r>
              <a:rPr lang="es-ES" sz="1500" dirty="0" smtClean="0"/>
              <a:t>EL GOLPEO SE HACE POR ENCIMA DE LA CABEZA</a:t>
            </a:r>
          </a:p>
          <a:p>
            <a:pPr marL="285750" indent="-285750">
              <a:buFont typeface="Arial"/>
              <a:buChar char="•"/>
            </a:pPr>
            <a:r>
              <a:rPr lang="es-ES" sz="1500" dirty="0" smtClean="0"/>
              <a:t>SE BUSCA VELOCIDAD EN EL VOLANTE CON UNA TRAYECTORIA TENSA</a:t>
            </a:r>
            <a:endParaRPr lang="es-ES" sz="1500" dirty="0"/>
          </a:p>
        </p:txBody>
      </p:sp>
      <p:pic>
        <p:nvPicPr>
          <p:cNvPr id="13" name="Imagen 12" descr="3341355_ori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67200" y="1522705"/>
            <a:ext cx="4204263" cy="2194368"/>
          </a:xfrm>
          <a:prstGeom prst="rect">
            <a:avLst/>
          </a:prstGeom>
        </p:spPr>
      </p:pic>
      <p:sp>
        <p:nvSpPr>
          <p:cNvPr id="15" name="CuadroTexto 14"/>
          <p:cNvSpPr txBox="1"/>
          <p:nvPr/>
        </p:nvSpPr>
        <p:spPr>
          <a:xfrm>
            <a:off x="372035" y="3859152"/>
            <a:ext cx="3819523" cy="230832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s-ES" dirty="0" smtClean="0"/>
              <a:t>DROP</a:t>
            </a:r>
            <a:endParaRPr lang="es-ES" dirty="0"/>
          </a:p>
          <a:p>
            <a:pPr marL="285750" indent="-285750">
              <a:buFont typeface="Arial"/>
              <a:buChar char="•"/>
            </a:pPr>
            <a:r>
              <a:rPr lang="es-ES" dirty="0" smtClean="0"/>
              <a:t>ES UN GOLPE OFENSIVO</a:t>
            </a:r>
          </a:p>
          <a:p>
            <a:pPr marL="285750" indent="-285750">
              <a:buFont typeface="Arial"/>
              <a:buChar char="•"/>
            </a:pPr>
            <a:r>
              <a:rPr lang="es-ES" dirty="0" smtClean="0"/>
              <a:t>EL OBJETIVO ES COLOCAR EL VOLANTE JUSTO DETRÁS DE LA RED, CUANDO EL CONTRARIO ESTÁ LEJOS</a:t>
            </a:r>
          </a:p>
          <a:p>
            <a:pPr marL="285750" indent="-285750">
              <a:buFont typeface="Arial"/>
              <a:buChar char="•"/>
            </a:pPr>
            <a:r>
              <a:rPr lang="es-ES" dirty="0" smtClean="0"/>
              <a:t>ES UN GOLPE POR ENCIMA DE LA CABEZA</a:t>
            </a:r>
            <a:endParaRPr lang="es-ES" dirty="0"/>
          </a:p>
        </p:txBody>
      </p:sp>
      <p:pic>
        <p:nvPicPr>
          <p:cNvPr id="16" name="Imagen 15" descr="badminton-drop-1.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267199" y="3861113"/>
            <a:ext cx="4204263" cy="2368599"/>
          </a:xfrm>
          <a:prstGeom prst="rect">
            <a:avLst/>
          </a:prstGeom>
        </p:spPr>
      </p:pic>
    </p:spTree>
    <p:extLst>
      <p:ext uri="{BB962C8B-B14F-4D97-AF65-F5344CB8AC3E}">
        <p14:creationId xmlns:p14="http://schemas.microsoft.com/office/powerpoint/2010/main" val="2892778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638" y="40341"/>
            <a:ext cx="7570787" cy="1411941"/>
          </a:xfrm>
        </p:spPr>
        <p:txBody>
          <a:bodyPr/>
          <a:lstStyle/>
          <a:p>
            <a:r>
              <a:rPr lang="es-ES" sz="4400" dirty="0" smtClean="0"/>
              <a:t>TÉCNICA 3. REMATE/ LOB</a:t>
            </a:r>
            <a:endParaRPr lang="es-ES" sz="4400" dirty="0"/>
          </a:p>
        </p:txBody>
      </p:sp>
      <p:sp>
        <p:nvSpPr>
          <p:cNvPr id="4" name="Marcador de pie de página 3"/>
          <p:cNvSpPr>
            <a:spLocks noGrp="1"/>
          </p:cNvSpPr>
          <p:nvPr>
            <p:ph type="ftr" sz="quarter" idx="11"/>
          </p:nvPr>
        </p:nvSpPr>
        <p:spPr>
          <a:xfrm>
            <a:off x="372034" y="6356350"/>
            <a:ext cx="3255085" cy="365125"/>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13</a:t>
            </a:fld>
            <a:endParaRPr lang="en-US"/>
          </a:p>
        </p:txBody>
      </p:sp>
      <p:pic>
        <p:nvPicPr>
          <p:cNvPr id="11"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a:prstGeom prst="rect">
            <a:avLst/>
          </a:prstGeom>
        </p:spPr>
      </p:pic>
      <p:sp>
        <p:nvSpPr>
          <p:cNvPr id="12" name="CuadroTexto 11"/>
          <p:cNvSpPr txBox="1"/>
          <p:nvPr/>
        </p:nvSpPr>
        <p:spPr>
          <a:xfrm>
            <a:off x="372035" y="1577442"/>
            <a:ext cx="3819523" cy="21698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s-ES" sz="1500" dirty="0" smtClean="0"/>
              <a:t>REMATE</a:t>
            </a:r>
          </a:p>
          <a:p>
            <a:pPr marL="285750" indent="-285750">
              <a:buFont typeface="Arial"/>
              <a:buChar char="•"/>
            </a:pPr>
            <a:r>
              <a:rPr lang="es-ES" sz="1500" dirty="0" smtClean="0"/>
              <a:t>ES UN GOLPE OFENSIVO</a:t>
            </a:r>
          </a:p>
          <a:p>
            <a:pPr marL="285750" indent="-285750">
              <a:buFont typeface="Arial"/>
              <a:buChar char="•"/>
            </a:pPr>
            <a:r>
              <a:rPr lang="es-ES" sz="1500" dirty="0" smtClean="0"/>
              <a:t>EL OBJETIVO ES MANDAR EL VOLANTE DIRECTAMENTE Y CON POTENCIA AL SUELO DEL CAMPO DEL CONTRARIO</a:t>
            </a:r>
          </a:p>
          <a:p>
            <a:pPr marL="285750" indent="-285750">
              <a:buFont typeface="Arial"/>
              <a:buChar char="•"/>
            </a:pPr>
            <a:r>
              <a:rPr lang="es-ES" sz="1500" dirty="0" smtClean="0"/>
              <a:t>EL GOLPEO SE HACE POR ENCIMA DE LA CABEZA</a:t>
            </a:r>
          </a:p>
          <a:p>
            <a:pPr marL="285750" indent="-285750">
              <a:buFont typeface="Arial"/>
              <a:buChar char="•"/>
            </a:pPr>
            <a:endParaRPr lang="es-ES" sz="1500" dirty="0" smtClean="0"/>
          </a:p>
          <a:p>
            <a:endParaRPr lang="es-ES" sz="1500" dirty="0"/>
          </a:p>
        </p:txBody>
      </p:sp>
      <p:sp>
        <p:nvSpPr>
          <p:cNvPr id="15" name="CuadroTexto 14"/>
          <p:cNvSpPr txBox="1"/>
          <p:nvPr/>
        </p:nvSpPr>
        <p:spPr>
          <a:xfrm>
            <a:off x="372035" y="4082432"/>
            <a:ext cx="3819523" cy="203132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s-ES" dirty="0" smtClean="0"/>
              <a:t>LOB</a:t>
            </a:r>
            <a:endParaRPr lang="es-ES" dirty="0"/>
          </a:p>
          <a:p>
            <a:pPr marL="285750" indent="-285750">
              <a:buFont typeface="Arial"/>
              <a:buChar char="•"/>
            </a:pPr>
            <a:r>
              <a:rPr lang="es-ES" dirty="0" smtClean="0"/>
              <a:t>ES UN GOLPE DEFENSIVO</a:t>
            </a:r>
          </a:p>
          <a:p>
            <a:pPr marL="285750" indent="-285750">
              <a:buFont typeface="Arial"/>
              <a:buChar char="•"/>
            </a:pPr>
            <a:r>
              <a:rPr lang="es-ES" dirty="0" smtClean="0"/>
              <a:t>EL OBJETIVO ES MANDAR EL VOLANTE HACIA ARRIBA Y AL FONDO DEL CAMPO CONTRARIO</a:t>
            </a:r>
          </a:p>
          <a:p>
            <a:pPr marL="285750" indent="-285750">
              <a:buFont typeface="Arial"/>
              <a:buChar char="•"/>
            </a:pPr>
            <a:r>
              <a:rPr lang="es-ES" dirty="0" smtClean="0"/>
              <a:t>ES UN GOLPE POR DEBAJO DE LA CINTURA</a:t>
            </a:r>
            <a:endParaRPr lang="es-ES" dirty="0"/>
          </a:p>
        </p:txBody>
      </p:sp>
      <p:pic>
        <p:nvPicPr>
          <p:cNvPr id="3" name="Imagen 2" descr="jump-smash-angl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67200" y="1577442"/>
            <a:ext cx="3987046" cy="2246223"/>
          </a:xfrm>
          <a:prstGeom prst="rect">
            <a:avLst/>
          </a:prstGeom>
        </p:spPr>
      </p:pic>
      <p:pic>
        <p:nvPicPr>
          <p:cNvPr id="6" name="Imagen 5" descr="lob.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191558" y="4117070"/>
            <a:ext cx="4756639" cy="2050406"/>
          </a:xfrm>
          <a:prstGeom prst="rect">
            <a:avLst/>
          </a:prstGeom>
        </p:spPr>
      </p:pic>
    </p:spTree>
    <p:extLst>
      <p:ext uri="{BB962C8B-B14F-4D97-AF65-F5344CB8AC3E}">
        <p14:creationId xmlns:p14="http://schemas.microsoft.com/office/powerpoint/2010/main" val="2007376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638" y="40341"/>
            <a:ext cx="7570787" cy="1411941"/>
          </a:xfrm>
        </p:spPr>
        <p:txBody>
          <a:bodyPr/>
          <a:lstStyle/>
          <a:p>
            <a:r>
              <a:rPr lang="es-ES" sz="4400" dirty="0" smtClean="0"/>
              <a:t>TÉCNICA 3. DEJADA/DRIVE</a:t>
            </a:r>
            <a:endParaRPr lang="es-ES" sz="4400" dirty="0"/>
          </a:p>
        </p:txBody>
      </p:sp>
      <p:sp>
        <p:nvSpPr>
          <p:cNvPr id="4" name="Marcador de pie de página 3"/>
          <p:cNvSpPr>
            <a:spLocks noGrp="1"/>
          </p:cNvSpPr>
          <p:nvPr>
            <p:ph type="ftr" sz="quarter" idx="11"/>
          </p:nvPr>
        </p:nvSpPr>
        <p:spPr>
          <a:xfrm>
            <a:off x="372034" y="6356350"/>
            <a:ext cx="3209365" cy="365125"/>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14</a:t>
            </a:fld>
            <a:endParaRPr lang="en-US"/>
          </a:p>
        </p:txBody>
      </p:sp>
      <p:pic>
        <p:nvPicPr>
          <p:cNvPr id="11"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a:prstGeom prst="rect">
            <a:avLst/>
          </a:prstGeom>
        </p:spPr>
      </p:pic>
      <p:sp>
        <p:nvSpPr>
          <p:cNvPr id="12" name="CuadroTexto 11"/>
          <p:cNvSpPr txBox="1"/>
          <p:nvPr/>
        </p:nvSpPr>
        <p:spPr>
          <a:xfrm>
            <a:off x="372035" y="1577442"/>
            <a:ext cx="3819523" cy="26314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s-ES" sz="1500" dirty="0" smtClean="0"/>
              <a:t>DEJADA</a:t>
            </a:r>
          </a:p>
          <a:p>
            <a:pPr marL="285750" indent="-285750">
              <a:buFont typeface="Arial"/>
              <a:buChar char="•"/>
            </a:pPr>
            <a:r>
              <a:rPr lang="es-ES" sz="1500" dirty="0" smtClean="0"/>
              <a:t>ES UN GOLPE OFENSIVO/DEFENSIVO</a:t>
            </a:r>
          </a:p>
          <a:p>
            <a:pPr marL="285750" indent="-285750">
              <a:buFont typeface="Arial"/>
              <a:buChar char="•"/>
            </a:pPr>
            <a:r>
              <a:rPr lang="es-ES" sz="1500" dirty="0" smtClean="0"/>
              <a:t>EL OBJETIVO ES ENVIAR EL VOLANTE QUE ESTÁ CERCA DE NUESTRO LADO DE LA RED AL OTRO LADO PARA QUE CAIGA CERCA DE LA RED POR EL LADO CONTRARIO</a:t>
            </a:r>
          </a:p>
          <a:p>
            <a:pPr marL="285750" indent="-285750">
              <a:buFont typeface="Arial"/>
              <a:buChar char="•"/>
            </a:pPr>
            <a:r>
              <a:rPr lang="es-ES" sz="1500" dirty="0" smtClean="0"/>
              <a:t>ES UN GOLPEO SUAVE POR DEBAJO DE LA CABEZA</a:t>
            </a:r>
          </a:p>
          <a:p>
            <a:pPr marL="285750" indent="-285750">
              <a:buFont typeface="Arial"/>
              <a:buChar char="•"/>
            </a:pPr>
            <a:endParaRPr lang="es-ES" sz="1500" dirty="0" smtClean="0"/>
          </a:p>
          <a:p>
            <a:endParaRPr lang="es-ES" sz="1500" dirty="0"/>
          </a:p>
        </p:txBody>
      </p:sp>
      <p:sp>
        <p:nvSpPr>
          <p:cNvPr id="15" name="CuadroTexto 14"/>
          <p:cNvSpPr txBox="1"/>
          <p:nvPr/>
        </p:nvSpPr>
        <p:spPr>
          <a:xfrm>
            <a:off x="372035" y="4082432"/>
            <a:ext cx="3819523" cy="203132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s-ES" dirty="0" smtClean="0"/>
              <a:t>DRIVE</a:t>
            </a:r>
            <a:endParaRPr lang="es-ES" dirty="0"/>
          </a:p>
          <a:p>
            <a:pPr marL="285750" indent="-285750">
              <a:buFont typeface="Arial"/>
              <a:buChar char="•"/>
            </a:pPr>
            <a:r>
              <a:rPr lang="es-ES" dirty="0" smtClean="0"/>
              <a:t>ES UN GOLPE DEFENSIVO/OFENSIVO</a:t>
            </a:r>
          </a:p>
          <a:p>
            <a:pPr marL="285750" indent="-285750">
              <a:buFont typeface="Arial"/>
              <a:buChar char="•"/>
            </a:pPr>
            <a:r>
              <a:rPr lang="es-ES" dirty="0" smtClean="0"/>
              <a:t>EL OBJETIVO ES MANDAR EL VOLANTE HACIA DELANTE CASI PARALELO AL SUELO</a:t>
            </a:r>
          </a:p>
          <a:p>
            <a:endParaRPr lang="es-ES" dirty="0"/>
          </a:p>
        </p:txBody>
      </p:sp>
      <p:pic>
        <p:nvPicPr>
          <p:cNvPr id="7" name="Imagen 6" descr="drive-trajector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91558" y="4082432"/>
            <a:ext cx="3825338" cy="1993486"/>
          </a:xfrm>
          <a:prstGeom prst="rect">
            <a:avLst/>
          </a:prstGeom>
        </p:spPr>
      </p:pic>
      <p:pic>
        <p:nvPicPr>
          <p:cNvPr id="8" name="Imagen 7" descr="dejada.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191558" y="1577442"/>
            <a:ext cx="3447369" cy="2151550"/>
          </a:xfrm>
          <a:prstGeom prst="rect">
            <a:avLst/>
          </a:prstGeom>
        </p:spPr>
      </p:pic>
    </p:spTree>
    <p:extLst>
      <p:ext uri="{BB962C8B-B14F-4D97-AF65-F5344CB8AC3E}">
        <p14:creationId xmlns:p14="http://schemas.microsoft.com/office/powerpoint/2010/main" val="2953761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2162" y="40341"/>
            <a:ext cx="7570787" cy="1045909"/>
          </a:xfrm>
        </p:spPr>
        <p:txBody>
          <a:bodyPr/>
          <a:lstStyle/>
          <a:p>
            <a:r>
              <a:rPr lang="es-ES" dirty="0" smtClean="0">
                <a:latin typeface="+mj-lt"/>
              </a:rPr>
              <a:t>EL MATERIAL</a:t>
            </a:r>
            <a:endParaRPr lang="es-ES" dirty="0">
              <a:latin typeface="+mj-lt"/>
            </a:endParaRPr>
          </a:p>
        </p:txBody>
      </p:sp>
      <p:pic>
        <p:nvPicPr>
          <p:cNvPr id="8" name="Marcador de contenido 7" descr="canstock22871668.jpg"/>
          <p:cNvPicPr>
            <a:picLocks noGrp="1" noChangeAspect="1"/>
          </p:cNvPicPr>
          <p:nvPr>
            <p:ph idx="1"/>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p:spPr>
      </p:pic>
      <p:sp>
        <p:nvSpPr>
          <p:cNvPr id="6" name="Marcador de pie de página 5"/>
          <p:cNvSpPr>
            <a:spLocks noGrp="1"/>
          </p:cNvSpPr>
          <p:nvPr>
            <p:ph type="ftr" sz="quarter" idx="11"/>
          </p:nvPr>
        </p:nvSpPr>
        <p:spPr>
          <a:xfrm>
            <a:off x="372034" y="6356350"/>
            <a:ext cx="3133165" cy="365125"/>
          </a:xfrm>
        </p:spPr>
        <p:txBody>
          <a:bodyPr/>
          <a:lstStyle/>
          <a:p>
            <a:r>
              <a:rPr lang="en-US" dirty="0" err="1" smtClean="0"/>
              <a:t>Apuntes</a:t>
            </a:r>
            <a:r>
              <a:rPr lang="en-US" dirty="0" smtClean="0"/>
              <a:t> de </a:t>
            </a:r>
            <a:r>
              <a:rPr lang="en-US" dirty="0" err="1" smtClean="0"/>
              <a:t>Bádminton.IES</a:t>
            </a:r>
            <a:r>
              <a:rPr lang="en-US" dirty="0" smtClean="0"/>
              <a:t> </a:t>
            </a:r>
            <a:r>
              <a:rPr lang="en-US" dirty="0" err="1" smtClean="0"/>
              <a:t>Fernado</a:t>
            </a:r>
            <a:r>
              <a:rPr lang="en-US" dirty="0" smtClean="0"/>
              <a:t> </a:t>
            </a:r>
            <a:r>
              <a:rPr lang="en-US" dirty="0" err="1" smtClean="0"/>
              <a:t>Savater</a:t>
            </a:r>
            <a:endParaRPr lang="en-US" dirty="0"/>
          </a:p>
        </p:txBody>
      </p:sp>
      <p:sp>
        <p:nvSpPr>
          <p:cNvPr id="7" name="Marcador de número de diapositiva 6"/>
          <p:cNvSpPr>
            <a:spLocks noGrp="1"/>
          </p:cNvSpPr>
          <p:nvPr>
            <p:ph type="sldNum" sz="quarter" idx="12"/>
          </p:nvPr>
        </p:nvSpPr>
        <p:spPr/>
        <p:txBody>
          <a:bodyPr/>
          <a:lstStyle/>
          <a:p>
            <a:fld id="{3EC526B6-F861-4D54-BBE9-4BB519D3F342}" type="slidenum">
              <a:rPr lang="en-US" smtClean="0"/>
              <a:t>2</a:t>
            </a:fld>
            <a:endParaRPr lang="en-US"/>
          </a:p>
        </p:txBody>
      </p:sp>
      <p:sp>
        <p:nvSpPr>
          <p:cNvPr id="12" name="CuadroTexto 11"/>
          <p:cNvSpPr txBox="1"/>
          <p:nvPr/>
        </p:nvSpPr>
        <p:spPr>
          <a:xfrm>
            <a:off x="969122" y="1683671"/>
            <a:ext cx="1888117" cy="461665"/>
          </a:xfrm>
          <a:prstGeom prst="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s-ES" sz="2400" dirty="0" smtClean="0"/>
              <a:t>LA RAQUETA</a:t>
            </a:r>
            <a:endParaRPr lang="es-ES" sz="2400" dirty="0"/>
          </a:p>
        </p:txBody>
      </p:sp>
      <p:pic>
        <p:nvPicPr>
          <p:cNvPr id="13" name="Imagen 12" descr="raquetas-de-nieve-adidas-adipower-pro.jpg"/>
          <p:cNvPicPr>
            <a:picLocks noChangeAspect="1"/>
          </p:cNvPicPr>
          <p:nvPr/>
        </p:nvPicPr>
        <p:blipFill>
          <a:blip r:embed="rId3" cstate="email">
            <a:alphaModFix/>
            <a:extLst>
              <a:ext uri="{28A0092B-C50C-407E-A947-70E740481C1C}">
                <a14:useLocalDpi xmlns:a14="http://schemas.microsoft.com/office/drawing/2010/main" val="0"/>
              </a:ext>
            </a:extLst>
          </a:blip>
          <a:stretch>
            <a:fillRect/>
          </a:stretch>
        </p:blipFill>
        <p:spPr>
          <a:xfrm>
            <a:off x="372035" y="2389750"/>
            <a:ext cx="3537871" cy="3732941"/>
          </a:xfrm>
          <a:prstGeom prst="rect">
            <a:avLst/>
          </a:prstGeom>
        </p:spPr>
      </p:pic>
      <p:sp>
        <p:nvSpPr>
          <p:cNvPr id="14" name="CuadroTexto 13"/>
          <p:cNvSpPr txBox="1"/>
          <p:nvPr/>
        </p:nvSpPr>
        <p:spPr>
          <a:xfrm>
            <a:off x="2673440" y="2957943"/>
            <a:ext cx="1019249" cy="369332"/>
          </a:xfrm>
          <a:prstGeom prst="rect">
            <a:avLst/>
          </a:prstGeom>
          <a:noFill/>
        </p:spPr>
        <p:txBody>
          <a:bodyPr wrap="square" rtlCol="0">
            <a:spAutoFit/>
          </a:bodyPr>
          <a:lstStyle/>
          <a:p>
            <a:r>
              <a:rPr lang="es-ES" dirty="0" smtClean="0"/>
              <a:t>MARCO</a:t>
            </a:r>
            <a:endParaRPr lang="es-ES" dirty="0"/>
          </a:p>
        </p:txBody>
      </p:sp>
      <p:sp>
        <p:nvSpPr>
          <p:cNvPr id="15" name="CuadroTexto 14"/>
          <p:cNvSpPr txBox="1"/>
          <p:nvPr/>
        </p:nvSpPr>
        <p:spPr>
          <a:xfrm>
            <a:off x="2138752" y="4261444"/>
            <a:ext cx="1553937" cy="369332"/>
          </a:xfrm>
          <a:prstGeom prst="rect">
            <a:avLst/>
          </a:prstGeom>
          <a:noFill/>
        </p:spPr>
        <p:txBody>
          <a:bodyPr wrap="square" rtlCol="0">
            <a:spAutoFit/>
          </a:bodyPr>
          <a:lstStyle/>
          <a:p>
            <a:r>
              <a:rPr lang="es-ES" dirty="0" smtClean="0"/>
              <a:t>VARILLA</a:t>
            </a:r>
            <a:endParaRPr lang="es-ES" dirty="0"/>
          </a:p>
        </p:txBody>
      </p:sp>
      <p:sp>
        <p:nvSpPr>
          <p:cNvPr id="16" name="CuadroTexto 15"/>
          <p:cNvSpPr txBox="1"/>
          <p:nvPr/>
        </p:nvSpPr>
        <p:spPr>
          <a:xfrm>
            <a:off x="372035" y="5414540"/>
            <a:ext cx="1766717" cy="369332"/>
          </a:xfrm>
          <a:prstGeom prst="rect">
            <a:avLst/>
          </a:prstGeom>
          <a:noFill/>
        </p:spPr>
        <p:txBody>
          <a:bodyPr wrap="square" rtlCol="0">
            <a:spAutoFit/>
          </a:bodyPr>
          <a:lstStyle/>
          <a:p>
            <a:r>
              <a:rPr lang="es-ES" dirty="0" smtClean="0"/>
              <a:t>EMPUÑADURA</a:t>
            </a:r>
            <a:endParaRPr lang="es-ES" dirty="0"/>
          </a:p>
        </p:txBody>
      </p:sp>
      <p:pic>
        <p:nvPicPr>
          <p:cNvPr id="17" name="Imagen 16" descr="volante_pluma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4949" y="4072119"/>
            <a:ext cx="3048000" cy="1933575"/>
          </a:xfrm>
          <a:prstGeom prst="rect">
            <a:avLst/>
          </a:prstGeom>
        </p:spPr>
      </p:pic>
      <p:sp>
        <p:nvSpPr>
          <p:cNvPr id="18" name="CuadroTexto 17"/>
          <p:cNvSpPr txBox="1"/>
          <p:nvPr/>
        </p:nvSpPr>
        <p:spPr>
          <a:xfrm>
            <a:off x="5851063" y="3310563"/>
            <a:ext cx="1787863" cy="461665"/>
          </a:xfrm>
          <a:prstGeom prst="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s-ES" sz="2400" dirty="0" smtClean="0"/>
              <a:t>EL VOLANTE</a:t>
            </a:r>
            <a:endParaRPr lang="es-ES" sz="2400" dirty="0"/>
          </a:p>
        </p:txBody>
      </p:sp>
    </p:spTree>
    <p:extLst>
      <p:ext uri="{BB962C8B-B14F-4D97-AF65-F5344CB8AC3E}">
        <p14:creationId xmlns:p14="http://schemas.microsoft.com/office/powerpoint/2010/main" val="182992738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2163" y="40341"/>
            <a:ext cx="6846764" cy="1411941"/>
          </a:xfrm>
        </p:spPr>
        <p:txBody>
          <a:bodyPr/>
          <a:lstStyle/>
          <a:p>
            <a:r>
              <a:rPr lang="es-ES" sz="4000" dirty="0" smtClean="0">
                <a:latin typeface="+mj-lt"/>
              </a:rPr>
              <a:t>LA EMPUÑADURA O PRESA DE LA RAQUETA</a:t>
            </a:r>
            <a:endParaRPr lang="es-ES" sz="4000" dirty="0">
              <a:latin typeface="+mj-lt"/>
            </a:endParaRPr>
          </a:p>
        </p:txBody>
      </p:sp>
      <p:sp>
        <p:nvSpPr>
          <p:cNvPr id="4" name="Marcador de pie de página 3"/>
          <p:cNvSpPr>
            <a:spLocks noGrp="1"/>
          </p:cNvSpPr>
          <p:nvPr>
            <p:ph type="ftr" sz="quarter" idx="11"/>
          </p:nvPr>
        </p:nvSpPr>
        <p:spPr>
          <a:xfrm>
            <a:off x="372034" y="6356350"/>
            <a:ext cx="3148405" cy="365125"/>
          </a:xfrm>
        </p:spPr>
        <p:txBody>
          <a:bodyPr/>
          <a:lstStyle/>
          <a:p>
            <a:r>
              <a:rPr lang="en-US" dirty="0" err="1" smtClean="0"/>
              <a:t>Apuntes</a:t>
            </a:r>
            <a:r>
              <a:rPr lang="en-US" dirty="0" smtClean="0"/>
              <a:t> de </a:t>
            </a:r>
            <a:r>
              <a:rPr lang="en-US" dirty="0" err="1" smtClean="0"/>
              <a:t>Bádminton.IES</a:t>
            </a:r>
            <a:r>
              <a:rPr lang="en-US" dirty="0" smtClean="0"/>
              <a:t> </a:t>
            </a:r>
            <a:r>
              <a:rPr lang="en-US" dirty="0"/>
              <a:t> </a:t>
            </a:r>
            <a:r>
              <a:rPr lang="en-US" dirty="0" smtClean="0"/>
              <a:t>Fernando </a:t>
            </a:r>
            <a:r>
              <a:rPr lang="en-US" dirty="0" err="1" smtClean="0"/>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3</a:t>
            </a:fld>
            <a:endParaRPr lang="en-US"/>
          </a:p>
        </p:txBody>
      </p:sp>
      <p:pic>
        <p:nvPicPr>
          <p:cNvPr id="6" name="Marcador de contenido 7" descr="canstock22871668.jpg"/>
          <p:cNvPicPr>
            <a:picLocks noGrp="1" noChangeAspect="1"/>
          </p:cNvPicPr>
          <p:nvPr>
            <p:ph idx="1"/>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p:spPr>
      </p:pic>
      <p:pic>
        <p:nvPicPr>
          <p:cNvPr id="9" name="Imagen 8" descr="badminton-5-728.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86848" y="1604308"/>
            <a:ext cx="6833980" cy="4812192"/>
          </a:xfrm>
          <a:prstGeom prst="rect">
            <a:avLst/>
          </a:prstGeom>
        </p:spPr>
      </p:pic>
    </p:spTree>
    <p:extLst>
      <p:ext uri="{BB962C8B-B14F-4D97-AF65-F5344CB8AC3E}">
        <p14:creationId xmlns:p14="http://schemas.microsoft.com/office/powerpoint/2010/main" val="748331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campo (I) </a:t>
            </a:r>
            <a:endParaRPr lang="es-ES" dirty="0"/>
          </a:p>
        </p:txBody>
      </p:sp>
      <p:sp>
        <p:nvSpPr>
          <p:cNvPr id="4" name="Marcador de pie de página 3"/>
          <p:cNvSpPr>
            <a:spLocks noGrp="1"/>
          </p:cNvSpPr>
          <p:nvPr>
            <p:ph type="ftr" sz="quarter" idx="11"/>
          </p:nvPr>
        </p:nvSpPr>
        <p:spPr>
          <a:xfrm>
            <a:off x="372034" y="6463666"/>
            <a:ext cx="3163645" cy="257810"/>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4</a:t>
            </a:fld>
            <a:endParaRPr lang="en-US"/>
          </a:p>
        </p:txBody>
      </p:sp>
      <p:pic>
        <p:nvPicPr>
          <p:cNvPr id="6" name="Marcador de contenido 7" descr="canstock22871668.jpg"/>
          <p:cNvPicPr>
            <a:picLocks noGrp="1" noChangeAspect="1"/>
          </p:cNvPicPr>
          <p:nvPr>
            <p:ph idx="1"/>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p:spPr>
      </p:pic>
      <p:pic>
        <p:nvPicPr>
          <p:cNvPr id="9" name="Imagen 8" descr="00013714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45" y="1637731"/>
            <a:ext cx="8951625" cy="4912845"/>
          </a:xfrm>
          <a:prstGeom prst="rect">
            <a:avLst/>
          </a:prstGeom>
        </p:spPr>
      </p:pic>
      <p:pic>
        <p:nvPicPr>
          <p:cNvPr id="11" name="Marcador de contenido 7" descr="canstock22871668.jpg"/>
          <p:cNvPicPr>
            <a:picLocks noGrp="1" noChangeAspect="1"/>
          </p:cNvPicPr>
          <p:nvPr>
            <p:ph idx="1"/>
          </p:nvPr>
        </p:nvPicPr>
        <p:blipFill>
          <a:blip r:embed="rId4" cstate="email">
            <a:extLst>
              <a:ext uri="{28A0092B-C50C-407E-A947-70E740481C1C}">
                <a14:useLocalDpi xmlns:a14="http://schemas.microsoft.com/office/drawing/2010/main" val="0"/>
              </a:ext>
            </a:extLst>
          </a:blip>
          <a:srcRect t="10573" b="10573"/>
          <a:stretch>
            <a:fillRect/>
          </a:stretch>
        </p:blipFill>
        <p:spPr>
          <a:xfrm>
            <a:off x="7423728" y="265787"/>
            <a:ext cx="1448045" cy="970867"/>
          </a:xfrm>
        </p:spPr>
      </p:pic>
    </p:spTree>
    <p:extLst>
      <p:ext uri="{BB962C8B-B14F-4D97-AF65-F5344CB8AC3E}">
        <p14:creationId xmlns:p14="http://schemas.microsoft.com/office/powerpoint/2010/main" val="2431388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Campo (II) </a:t>
            </a:r>
            <a:endParaRPr lang="es-ES" dirty="0"/>
          </a:p>
        </p:txBody>
      </p:sp>
      <p:sp>
        <p:nvSpPr>
          <p:cNvPr id="4" name="Marcador de pie de página 3"/>
          <p:cNvSpPr>
            <a:spLocks noGrp="1"/>
          </p:cNvSpPr>
          <p:nvPr>
            <p:ph type="ftr" sz="quarter" idx="11"/>
          </p:nvPr>
        </p:nvSpPr>
        <p:spPr>
          <a:xfrm>
            <a:off x="372034" y="6356350"/>
            <a:ext cx="3316046" cy="365125"/>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5</a:t>
            </a:fld>
            <a:endParaRPr lang="en-US"/>
          </a:p>
        </p:txBody>
      </p:sp>
      <p:pic>
        <p:nvPicPr>
          <p:cNvPr id="6"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a:prstGeom prst="rect">
            <a:avLst/>
          </a:prstGeom>
        </p:spPr>
      </p:pic>
      <p:pic>
        <p:nvPicPr>
          <p:cNvPr id="11" name="Imagen 10" descr="pista_badminton_cast.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72036" y="1452283"/>
            <a:ext cx="7990914" cy="5024716"/>
          </a:xfrm>
          <a:prstGeom prst="rect">
            <a:avLst/>
          </a:prstGeom>
        </p:spPr>
      </p:pic>
    </p:spTree>
    <p:extLst>
      <p:ext uri="{BB962C8B-B14F-4D97-AF65-F5344CB8AC3E}">
        <p14:creationId xmlns:p14="http://schemas.microsoft.com/office/powerpoint/2010/main" val="2063347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Reglamento (I) </a:t>
            </a:r>
            <a:endParaRPr lang="es-ES" dirty="0"/>
          </a:p>
        </p:txBody>
      </p:sp>
      <p:sp>
        <p:nvSpPr>
          <p:cNvPr id="3" name="Marcador de contenido 2"/>
          <p:cNvSpPr>
            <a:spLocks noGrp="1"/>
          </p:cNvSpPr>
          <p:nvPr>
            <p:ph idx="1"/>
          </p:nvPr>
        </p:nvSpPr>
        <p:spPr>
          <a:xfrm>
            <a:off x="792162" y="1761565"/>
            <a:ext cx="7570787" cy="4594785"/>
          </a:xfrm>
        </p:spPr>
        <p:txBody>
          <a:bodyPr>
            <a:normAutofit fontScale="62500" lnSpcReduction="20000"/>
          </a:bodyPr>
          <a:lstStyle/>
          <a:p>
            <a:pPr marL="0" indent="0">
              <a:buNone/>
            </a:pPr>
            <a:r>
              <a:rPr lang="es-ES" sz="3800" b="1" dirty="0" smtClean="0">
                <a:solidFill>
                  <a:schemeClr val="accent2"/>
                </a:solidFill>
              </a:rPr>
              <a:t>EL JUEGO</a:t>
            </a:r>
          </a:p>
          <a:p>
            <a:r>
              <a:rPr lang="es-ES" b="1" dirty="0" smtClean="0"/>
              <a:t>Duración</a:t>
            </a:r>
            <a:r>
              <a:rPr lang="es-ES" dirty="0" smtClean="0"/>
              <a:t>: al mejor de 3 sets, es decir, el que gane dos sets.</a:t>
            </a:r>
          </a:p>
          <a:p>
            <a:r>
              <a:rPr lang="es-ES" b="1" dirty="0" smtClean="0"/>
              <a:t>Jugadores</a:t>
            </a:r>
            <a:r>
              <a:rPr lang="es-ES" dirty="0" smtClean="0"/>
              <a:t>: dos modalidades</a:t>
            </a:r>
          </a:p>
          <a:p>
            <a:pPr lvl="1"/>
            <a:r>
              <a:rPr lang="es-ES" dirty="0" smtClean="0"/>
              <a:t>Individual</a:t>
            </a:r>
          </a:p>
          <a:p>
            <a:pPr lvl="1"/>
            <a:r>
              <a:rPr lang="es-ES" dirty="0" smtClean="0"/>
              <a:t>Dobles (Femeninos, Masculinos y mixtos)</a:t>
            </a:r>
          </a:p>
          <a:p>
            <a:r>
              <a:rPr lang="es-ES" b="1" dirty="0" smtClean="0"/>
              <a:t>Puntuación.</a:t>
            </a:r>
            <a:r>
              <a:rPr lang="es-ES" dirty="0" smtClean="0"/>
              <a:t> Cada set se juega a 21 puntos. Hay que ganar con diferencia de dos, pero si se llega a empate a 29 el jugador que consiga el punto 30 gana el set. El que gane el set sacará en el siguiente.</a:t>
            </a:r>
          </a:p>
          <a:p>
            <a:r>
              <a:rPr lang="es-ES" b="1" dirty="0" smtClean="0"/>
              <a:t>Objetivo del juego</a:t>
            </a:r>
            <a:r>
              <a:rPr lang="es-ES" dirty="0" smtClean="0"/>
              <a:t>: que el volante caiga dentro del campo contrario o que el adversario lo envíe fuera del campo de juego</a:t>
            </a:r>
          </a:p>
          <a:p>
            <a:r>
              <a:rPr lang="es-ES" b="1" dirty="0" smtClean="0"/>
              <a:t>Cambio de lado</a:t>
            </a:r>
            <a:r>
              <a:rPr lang="es-ES" dirty="0" smtClean="0"/>
              <a:t>: al final de cada juego se cambia de lado. Si hay un tercer set cambian cuando algún jugador o pareja llegue a 11 puntos</a:t>
            </a:r>
          </a:p>
          <a:p>
            <a:pPr marL="6350" indent="0">
              <a:buNone/>
            </a:pPr>
            <a:endParaRPr lang="es-ES" dirty="0"/>
          </a:p>
          <a:p>
            <a:pPr marL="349250" lvl="1" indent="0">
              <a:buNone/>
            </a:pPr>
            <a:endParaRPr lang="es-ES" dirty="0" smtClean="0"/>
          </a:p>
        </p:txBody>
      </p:sp>
      <p:sp>
        <p:nvSpPr>
          <p:cNvPr id="4" name="Marcador de pie de página 3"/>
          <p:cNvSpPr>
            <a:spLocks noGrp="1"/>
          </p:cNvSpPr>
          <p:nvPr>
            <p:ph type="ftr" sz="quarter" idx="11"/>
          </p:nvPr>
        </p:nvSpPr>
        <p:spPr>
          <a:xfrm>
            <a:off x="372034" y="6356350"/>
            <a:ext cx="3239845" cy="365125"/>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6</a:t>
            </a:fld>
            <a:endParaRPr lang="en-US"/>
          </a:p>
        </p:txBody>
      </p:sp>
      <p:pic>
        <p:nvPicPr>
          <p:cNvPr id="6"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a:prstGeom prst="rect">
            <a:avLst/>
          </a:prstGeom>
        </p:spPr>
      </p:pic>
    </p:spTree>
    <p:extLst>
      <p:ext uri="{BB962C8B-B14F-4D97-AF65-F5344CB8AC3E}">
        <p14:creationId xmlns:p14="http://schemas.microsoft.com/office/powerpoint/2010/main" val="657510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Reglamento (II) </a:t>
            </a:r>
            <a:endParaRPr lang="es-ES" dirty="0"/>
          </a:p>
        </p:txBody>
      </p:sp>
      <p:sp>
        <p:nvSpPr>
          <p:cNvPr id="4" name="Marcador de pie de página 3"/>
          <p:cNvSpPr>
            <a:spLocks noGrp="1"/>
          </p:cNvSpPr>
          <p:nvPr>
            <p:ph type="ftr" sz="quarter" idx="11"/>
          </p:nvPr>
        </p:nvSpPr>
        <p:spPr>
          <a:xfrm>
            <a:off x="372034" y="6356350"/>
            <a:ext cx="3189001" cy="365125"/>
          </a:xfrm>
        </p:spPr>
        <p:txBody>
          <a:bodyPr/>
          <a:lstStyle/>
          <a:p>
            <a:r>
              <a:rPr lang="en-US"/>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7</a:t>
            </a:fld>
            <a:endParaRPr lang="en-US"/>
          </a:p>
        </p:txBody>
      </p:sp>
      <p:pic>
        <p:nvPicPr>
          <p:cNvPr id="6"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638926" y="265787"/>
            <a:ext cx="1448045" cy="820463"/>
          </a:xfrm>
          <a:prstGeom prst="rect">
            <a:avLst/>
          </a:prstGeom>
        </p:spPr>
      </p:pic>
      <p:sp>
        <p:nvSpPr>
          <p:cNvPr id="8" name="CuadroTexto 7"/>
          <p:cNvSpPr txBox="1"/>
          <p:nvPr/>
        </p:nvSpPr>
        <p:spPr>
          <a:xfrm>
            <a:off x="3267635" y="1443990"/>
            <a:ext cx="2129372" cy="76944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FALTAS</a:t>
            </a:r>
            <a:endParaRPr lang="es-E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CuadroTexto 8"/>
          <p:cNvSpPr txBox="1"/>
          <p:nvPr/>
        </p:nvSpPr>
        <p:spPr>
          <a:xfrm>
            <a:off x="935704" y="2373879"/>
            <a:ext cx="1420265" cy="369332"/>
          </a:xfrm>
          <a:prstGeom prst="rect">
            <a:avLst/>
          </a:prstGeom>
          <a:solidFill>
            <a:schemeClr val="accent3"/>
          </a:solidFill>
        </p:spPr>
        <p:txBody>
          <a:bodyPr wrap="square" rtlCol="0">
            <a:spAutoFit/>
          </a:bodyPr>
          <a:lstStyle/>
          <a:p>
            <a:r>
              <a:rPr lang="es-ES" dirty="0" smtClean="0"/>
              <a:t>Dos golpeos</a:t>
            </a:r>
            <a:endParaRPr lang="es-ES" dirty="0"/>
          </a:p>
        </p:txBody>
      </p:sp>
      <p:cxnSp>
        <p:nvCxnSpPr>
          <p:cNvPr id="11" name="Conector recto de flecha 10"/>
          <p:cNvCxnSpPr/>
          <p:nvPr/>
        </p:nvCxnSpPr>
        <p:spPr>
          <a:xfrm>
            <a:off x="2506350" y="2540994"/>
            <a:ext cx="76128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CuadroTexto 11"/>
          <p:cNvSpPr txBox="1"/>
          <p:nvPr/>
        </p:nvSpPr>
        <p:spPr>
          <a:xfrm>
            <a:off x="3561036" y="2373879"/>
            <a:ext cx="5525935" cy="369332"/>
          </a:xfrm>
          <a:prstGeom prst="rect">
            <a:avLst/>
          </a:prstGeom>
          <a:noFill/>
        </p:spPr>
        <p:txBody>
          <a:bodyPr wrap="square" rtlCol="0">
            <a:spAutoFit/>
          </a:bodyPr>
          <a:lstStyle/>
          <a:p>
            <a:r>
              <a:rPr lang="es-ES" dirty="0" smtClean="0"/>
              <a:t>Golpear dos veces el volante en la misma jugada</a:t>
            </a:r>
            <a:endParaRPr lang="es-ES" dirty="0"/>
          </a:p>
        </p:txBody>
      </p:sp>
      <p:sp>
        <p:nvSpPr>
          <p:cNvPr id="13" name="CuadroTexto 12"/>
          <p:cNvSpPr txBox="1"/>
          <p:nvPr/>
        </p:nvSpPr>
        <p:spPr>
          <a:xfrm>
            <a:off x="618233" y="3062726"/>
            <a:ext cx="1754445" cy="369332"/>
          </a:xfrm>
          <a:prstGeom prst="rect">
            <a:avLst/>
          </a:prstGeom>
          <a:solidFill>
            <a:schemeClr val="accent3"/>
          </a:solidFill>
        </p:spPr>
        <p:txBody>
          <a:bodyPr wrap="square" rtlCol="0">
            <a:spAutoFit/>
          </a:bodyPr>
          <a:lstStyle/>
          <a:p>
            <a:r>
              <a:rPr lang="es-ES" dirty="0" smtClean="0"/>
              <a:t>Falta de saque</a:t>
            </a:r>
            <a:endParaRPr lang="es-ES" dirty="0"/>
          </a:p>
        </p:txBody>
      </p:sp>
      <p:cxnSp>
        <p:nvCxnSpPr>
          <p:cNvPr id="15" name="Conector recto de flecha 14"/>
          <p:cNvCxnSpPr/>
          <p:nvPr/>
        </p:nvCxnSpPr>
        <p:spPr>
          <a:xfrm>
            <a:off x="2506350" y="3247392"/>
            <a:ext cx="76128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CuadroTexto 16"/>
          <p:cNvSpPr txBox="1"/>
          <p:nvPr/>
        </p:nvSpPr>
        <p:spPr>
          <a:xfrm>
            <a:off x="3561036" y="2924226"/>
            <a:ext cx="5678335" cy="646331"/>
          </a:xfrm>
          <a:prstGeom prst="rect">
            <a:avLst/>
          </a:prstGeom>
          <a:noFill/>
        </p:spPr>
        <p:txBody>
          <a:bodyPr wrap="square" rtlCol="0">
            <a:spAutoFit/>
          </a:bodyPr>
          <a:lstStyle/>
          <a:p>
            <a:r>
              <a:rPr lang="es-ES" dirty="0" smtClean="0"/>
              <a:t>No golpear el volante en el gesto del saque o golpearlo por encima de la cintura.</a:t>
            </a:r>
            <a:endParaRPr lang="es-ES" dirty="0"/>
          </a:p>
        </p:txBody>
      </p:sp>
      <p:sp>
        <p:nvSpPr>
          <p:cNvPr id="18" name="CuadroTexto 17"/>
          <p:cNvSpPr txBox="1"/>
          <p:nvPr/>
        </p:nvSpPr>
        <p:spPr>
          <a:xfrm>
            <a:off x="618233" y="3674023"/>
            <a:ext cx="1754445" cy="369332"/>
          </a:xfrm>
          <a:prstGeom prst="rect">
            <a:avLst/>
          </a:prstGeom>
          <a:solidFill>
            <a:schemeClr val="accent3"/>
          </a:solidFill>
        </p:spPr>
        <p:txBody>
          <a:bodyPr wrap="square" rtlCol="0">
            <a:spAutoFit/>
          </a:bodyPr>
          <a:lstStyle/>
          <a:p>
            <a:r>
              <a:rPr lang="es-ES" dirty="0" smtClean="0"/>
              <a:t>Tocar el cuerpo</a:t>
            </a:r>
            <a:endParaRPr lang="es-ES" dirty="0"/>
          </a:p>
        </p:txBody>
      </p:sp>
      <p:cxnSp>
        <p:nvCxnSpPr>
          <p:cNvPr id="20" name="Conector recto de flecha 19"/>
          <p:cNvCxnSpPr/>
          <p:nvPr/>
        </p:nvCxnSpPr>
        <p:spPr>
          <a:xfrm flipV="1">
            <a:off x="2506350" y="3809392"/>
            <a:ext cx="761285" cy="167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CuadroTexto 20"/>
          <p:cNvSpPr txBox="1"/>
          <p:nvPr/>
        </p:nvSpPr>
        <p:spPr>
          <a:xfrm>
            <a:off x="3561036" y="3672345"/>
            <a:ext cx="5678335" cy="369332"/>
          </a:xfrm>
          <a:prstGeom prst="rect">
            <a:avLst/>
          </a:prstGeom>
          <a:noFill/>
        </p:spPr>
        <p:txBody>
          <a:bodyPr wrap="square" rtlCol="0">
            <a:spAutoFit/>
          </a:bodyPr>
          <a:lstStyle/>
          <a:p>
            <a:r>
              <a:rPr lang="es-ES" dirty="0" smtClean="0"/>
              <a:t>El volante toca el cuerpo del jugador</a:t>
            </a:r>
            <a:endParaRPr lang="es-ES" dirty="0"/>
          </a:p>
        </p:txBody>
      </p:sp>
      <p:sp>
        <p:nvSpPr>
          <p:cNvPr id="22" name="CuadroTexto 21"/>
          <p:cNvSpPr txBox="1"/>
          <p:nvPr/>
        </p:nvSpPr>
        <p:spPr>
          <a:xfrm>
            <a:off x="618233" y="4294866"/>
            <a:ext cx="1754445" cy="369332"/>
          </a:xfrm>
          <a:prstGeom prst="rect">
            <a:avLst/>
          </a:prstGeom>
          <a:solidFill>
            <a:schemeClr val="accent3"/>
          </a:solidFill>
        </p:spPr>
        <p:txBody>
          <a:bodyPr wrap="square" rtlCol="0">
            <a:spAutoFit/>
          </a:bodyPr>
          <a:lstStyle/>
          <a:p>
            <a:r>
              <a:rPr lang="es-ES" dirty="0" smtClean="0"/>
              <a:t>Doble golpe</a:t>
            </a:r>
            <a:endParaRPr lang="es-ES" dirty="0"/>
          </a:p>
        </p:txBody>
      </p:sp>
      <p:cxnSp>
        <p:nvCxnSpPr>
          <p:cNvPr id="24" name="Conector recto de flecha 23"/>
          <p:cNvCxnSpPr/>
          <p:nvPr/>
        </p:nvCxnSpPr>
        <p:spPr>
          <a:xfrm flipV="1">
            <a:off x="2506350" y="4446947"/>
            <a:ext cx="761285" cy="167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CuadroTexto 24"/>
          <p:cNvSpPr txBox="1"/>
          <p:nvPr/>
        </p:nvSpPr>
        <p:spPr>
          <a:xfrm>
            <a:off x="3561036" y="4227182"/>
            <a:ext cx="5678335" cy="369332"/>
          </a:xfrm>
          <a:prstGeom prst="rect">
            <a:avLst/>
          </a:prstGeom>
          <a:noFill/>
        </p:spPr>
        <p:txBody>
          <a:bodyPr wrap="square" rtlCol="0">
            <a:spAutoFit/>
          </a:bodyPr>
          <a:lstStyle/>
          <a:p>
            <a:r>
              <a:rPr lang="es-ES" dirty="0" smtClean="0"/>
              <a:t>Dos jugadores golpean el volante de forma sucesiva</a:t>
            </a:r>
            <a:endParaRPr lang="es-ES" dirty="0"/>
          </a:p>
        </p:txBody>
      </p:sp>
      <p:sp>
        <p:nvSpPr>
          <p:cNvPr id="26" name="CuadroTexto 25"/>
          <p:cNvSpPr txBox="1"/>
          <p:nvPr/>
        </p:nvSpPr>
        <p:spPr>
          <a:xfrm>
            <a:off x="601524" y="4879771"/>
            <a:ext cx="1754445" cy="369332"/>
          </a:xfrm>
          <a:prstGeom prst="rect">
            <a:avLst/>
          </a:prstGeom>
          <a:solidFill>
            <a:schemeClr val="accent3"/>
          </a:solidFill>
        </p:spPr>
        <p:txBody>
          <a:bodyPr wrap="square" rtlCol="0">
            <a:spAutoFit/>
          </a:bodyPr>
          <a:lstStyle/>
          <a:p>
            <a:r>
              <a:rPr lang="es-ES" dirty="0" smtClean="0"/>
              <a:t>Tocar la red</a:t>
            </a:r>
            <a:endParaRPr lang="es-ES" dirty="0"/>
          </a:p>
        </p:txBody>
      </p:sp>
      <p:cxnSp>
        <p:nvCxnSpPr>
          <p:cNvPr id="28" name="Conector recto de flecha 27"/>
          <p:cNvCxnSpPr/>
          <p:nvPr/>
        </p:nvCxnSpPr>
        <p:spPr>
          <a:xfrm>
            <a:off x="2506350" y="5063598"/>
            <a:ext cx="761285" cy="167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CuadroTexto 28"/>
          <p:cNvSpPr txBox="1"/>
          <p:nvPr/>
        </p:nvSpPr>
        <p:spPr>
          <a:xfrm>
            <a:off x="3561036" y="4820660"/>
            <a:ext cx="5678335" cy="646331"/>
          </a:xfrm>
          <a:prstGeom prst="rect">
            <a:avLst/>
          </a:prstGeom>
          <a:noFill/>
        </p:spPr>
        <p:txBody>
          <a:bodyPr wrap="square" rtlCol="0">
            <a:spAutoFit/>
          </a:bodyPr>
          <a:lstStyle/>
          <a:p>
            <a:r>
              <a:rPr lang="es-ES" dirty="0" smtClean="0"/>
              <a:t>Tocar la red/ Invadir la pista contraria por encima o por debajo de la red</a:t>
            </a:r>
            <a:endParaRPr lang="es-ES" dirty="0"/>
          </a:p>
        </p:txBody>
      </p:sp>
      <p:sp>
        <p:nvSpPr>
          <p:cNvPr id="30" name="CuadroTexto 29"/>
          <p:cNvSpPr txBox="1"/>
          <p:nvPr/>
        </p:nvSpPr>
        <p:spPr>
          <a:xfrm>
            <a:off x="372036" y="5466991"/>
            <a:ext cx="1983934" cy="646331"/>
          </a:xfrm>
          <a:prstGeom prst="rect">
            <a:avLst/>
          </a:prstGeom>
          <a:solidFill>
            <a:schemeClr val="accent3"/>
          </a:solidFill>
        </p:spPr>
        <p:txBody>
          <a:bodyPr wrap="square" rtlCol="0">
            <a:spAutoFit/>
          </a:bodyPr>
          <a:lstStyle/>
          <a:p>
            <a:r>
              <a:rPr lang="es-ES" dirty="0" smtClean="0"/>
              <a:t>Recepción fallida (Dobles)</a:t>
            </a:r>
            <a:endParaRPr lang="es-ES" dirty="0"/>
          </a:p>
        </p:txBody>
      </p:sp>
      <p:cxnSp>
        <p:nvCxnSpPr>
          <p:cNvPr id="32" name="Conector recto de flecha 31"/>
          <p:cNvCxnSpPr/>
          <p:nvPr/>
        </p:nvCxnSpPr>
        <p:spPr>
          <a:xfrm>
            <a:off x="2506350" y="5861784"/>
            <a:ext cx="76128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CuadroTexto 33"/>
          <p:cNvSpPr txBox="1"/>
          <p:nvPr/>
        </p:nvSpPr>
        <p:spPr>
          <a:xfrm>
            <a:off x="3561036" y="5661245"/>
            <a:ext cx="5678335" cy="369332"/>
          </a:xfrm>
          <a:prstGeom prst="rect">
            <a:avLst/>
          </a:prstGeom>
          <a:noFill/>
        </p:spPr>
        <p:txBody>
          <a:bodyPr wrap="square" rtlCol="0">
            <a:spAutoFit/>
          </a:bodyPr>
          <a:lstStyle/>
          <a:p>
            <a:r>
              <a:rPr lang="es-ES" dirty="0" smtClean="0"/>
              <a:t>Recibe el jugador al que no iba dirigido el saque</a:t>
            </a:r>
            <a:endParaRPr lang="es-ES" dirty="0"/>
          </a:p>
        </p:txBody>
      </p:sp>
    </p:spTree>
    <p:extLst>
      <p:ext uri="{BB962C8B-B14F-4D97-AF65-F5344CB8AC3E}">
        <p14:creationId xmlns:p14="http://schemas.microsoft.com/office/powerpoint/2010/main" val="302030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Reglamento III</a:t>
            </a:r>
            <a:br>
              <a:rPr lang="es-ES" dirty="0" smtClean="0"/>
            </a:br>
            <a:r>
              <a:rPr lang="es-ES" dirty="0" smtClean="0"/>
              <a:t> (Saque) </a:t>
            </a:r>
            <a:endParaRPr lang="es-ES" dirty="0"/>
          </a:p>
        </p:txBody>
      </p:sp>
      <p:sp>
        <p:nvSpPr>
          <p:cNvPr id="4" name="Marcador de pie de página 3"/>
          <p:cNvSpPr>
            <a:spLocks noGrp="1"/>
          </p:cNvSpPr>
          <p:nvPr>
            <p:ph type="ftr" sz="quarter" idx="11"/>
          </p:nvPr>
        </p:nvSpPr>
        <p:spPr>
          <a:xfrm>
            <a:off x="250114" y="6356350"/>
            <a:ext cx="3255085" cy="365125"/>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8</a:t>
            </a:fld>
            <a:endParaRPr lang="en-US"/>
          </a:p>
        </p:txBody>
      </p:sp>
      <p:pic>
        <p:nvPicPr>
          <p:cNvPr id="7" name="Marcador de contenido 7" descr="canstock22871668.jpg"/>
          <p:cNvPicPr>
            <a:picLocks noChangeAspect="1"/>
          </p:cNvPicPr>
          <p:nvPr/>
        </p:nvPicPr>
        <p:blipFill>
          <a:blip r:embed="rId2" cstate="email">
            <a:extLst>
              <a:ext uri="{28A0092B-C50C-407E-A947-70E740481C1C}">
                <a14:useLocalDpi xmlns:a14="http://schemas.microsoft.com/office/drawing/2010/main" val="0"/>
              </a:ext>
            </a:extLst>
          </a:blip>
          <a:srcRect t="10573" b="10573"/>
          <a:stretch>
            <a:fillRect/>
          </a:stretch>
        </p:blipFill>
        <p:spPr>
          <a:xfrm>
            <a:off x="7423728" y="265787"/>
            <a:ext cx="1448045" cy="970867"/>
          </a:xfrm>
          <a:prstGeom prst="rect">
            <a:avLst/>
          </a:prstGeom>
        </p:spPr>
      </p:pic>
      <p:pic>
        <p:nvPicPr>
          <p:cNvPr id="8" name="Marcador de contenido 6" descr="servicio.gif"/>
          <p:cNvPicPr>
            <a:picLocks noGrp="1" noChangeAspect="1"/>
          </p:cNvPicPr>
          <p:nvPr>
            <p:ph idx="1"/>
          </p:nvPr>
        </p:nvPicPr>
        <p:blipFill>
          <a:blip r:embed="rId3" cstate="email">
            <a:extLst>
              <a:ext uri="{28A0092B-C50C-407E-A947-70E740481C1C}">
                <a14:useLocalDpi xmlns:a14="http://schemas.microsoft.com/office/drawing/2010/main" val="0"/>
              </a:ext>
            </a:extLst>
          </a:blip>
          <a:srcRect t="7696" b="7696"/>
          <a:stretch>
            <a:fillRect/>
          </a:stretch>
        </p:blipFill>
        <p:spPr>
          <a:xfrm>
            <a:off x="2406096" y="1547038"/>
            <a:ext cx="3943324" cy="1751847"/>
          </a:xfrm>
        </p:spPr>
      </p:pic>
      <p:sp>
        <p:nvSpPr>
          <p:cNvPr id="9" name="CuadroTexto 8"/>
          <p:cNvSpPr txBox="1"/>
          <p:nvPr/>
        </p:nvSpPr>
        <p:spPr>
          <a:xfrm>
            <a:off x="94821" y="3298885"/>
            <a:ext cx="4440157" cy="2862323"/>
          </a:xfrm>
          <a:prstGeom prst="rect">
            <a:avLst/>
          </a:prstGeom>
          <a:noFill/>
        </p:spPr>
        <p:txBody>
          <a:bodyPr wrap="square" rtlCol="0">
            <a:spAutoFit/>
          </a:bodyPr>
          <a:lstStyle/>
          <a:p>
            <a:endParaRPr lang="es-ES" dirty="0"/>
          </a:p>
          <a:p>
            <a:pPr algn="just"/>
            <a:r>
              <a:rPr lang="es-ES" dirty="0" smtClean="0"/>
              <a:t>El volante debe caer en el campo contrario en la zona de recepción situada en la diagonal, es decir si sacamos desde el lado derecho debe dirigirse hacia la zona derecha del contrario. Se sacará desde la derecha cuando le jugador que saca tiene </a:t>
            </a:r>
            <a:r>
              <a:rPr lang="es-ES" b="1" u="sng" dirty="0" smtClean="0"/>
              <a:t>O puntos o un número par de puntos </a:t>
            </a:r>
            <a:r>
              <a:rPr lang="es-ES" dirty="0" smtClean="0"/>
              <a:t>y desde la izquierda cuando tiene </a:t>
            </a:r>
            <a:r>
              <a:rPr lang="es-ES" b="1" u="sng" dirty="0" smtClean="0"/>
              <a:t>un número impar de puntos</a:t>
            </a:r>
            <a:endParaRPr lang="es-ES" b="1" u="sng" dirty="0"/>
          </a:p>
        </p:txBody>
      </p:sp>
      <p:sp>
        <p:nvSpPr>
          <p:cNvPr id="10" name="CuadroTexto 9"/>
          <p:cNvSpPr txBox="1"/>
          <p:nvPr/>
        </p:nvSpPr>
        <p:spPr>
          <a:xfrm>
            <a:off x="0" y="2221667"/>
            <a:ext cx="2384950" cy="954107"/>
          </a:xfrm>
          <a:prstGeom prst="rect">
            <a:avLst/>
          </a:prstGeom>
          <a:noFill/>
        </p:spPr>
        <p:txBody>
          <a:bodyPr wrap="square" rtlCol="0">
            <a:spAutoFit/>
          </a:bodyPr>
          <a:lstStyle/>
          <a:p>
            <a:r>
              <a:rPr lang="es-ES" sz="2800" dirty="0">
                <a:solidFill>
                  <a:schemeClr val="tx2">
                    <a:lumMod val="40000"/>
                    <a:lumOff val="60000"/>
                  </a:schemeClr>
                </a:solidFill>
              </a:rPr>
              <a:t>Saque </a:t>
            </a:r>
            <a:endParaRPr lang="es-ES" sz="2800" dirty="0" smtClean="0">
              <a:solidFill>
                <a:schemeClr val="tx2">
                  <a:lumMod val="40000"/>
                  <a:lumOff val="60000"/>
                </a:schemeClr>
              </a:solidFill>
            </a:endParaRPr>
          </a:p>
          <a:p>
            <a:r>
              <a:rPr lang="es-ES" sz="2800" dirty="0" smtClean="0">
                <a:solidFill>
                  <a:schemeClr val="tx2">
                    <a:lumMod val="40000"/>
                    <a:lumOff val="60000"/>
                  </a:schemeClr>
                </a:solidFill>
              </a:rPr>
              <a:t>individuales</a:t>
            </a:r>
            <a:endParaRPr lang="es-ES" sz="2800" dirty="0">
              <a:solidFill>
                <a:schemeClr val="tx2">
                  <a:lumMod val="40000"/>
                  <a:lumOff val="60000"/>
                </a:schemeClr>
              </a:solidFill>
            </a:endParaRPr>
          </a:p>
        </p:txBody>
      </p:sp>
      <p:cxnSp>
        <p:nvCxnSpPr>
          <p:cNvPr id="12" name="Conector recto 11"/>
          <p:cNvCxnSpPr>
            <a:endCxn id="5" idx="0"/>
          </p:cNvCxnSpPr>
          <p:nvPr/>
        </p:nvCxnSpPr>
        <p:spPr>
          <a:xfrm>
            <a:off x="4534978" y="3298885"/>
            <a:ext cx="37022" cy="3057465"/>
          </a:xfrm>
          <a:prstGeom prst="line">
            <a:avLst/>
          </a:prstGeom>
        </p:spPr>
        <p:style>
          <a:lnRef idx="2">
            <a:schemeClr val="accent1"/>
          </a:lnRef>
          <a:fillRef idx="0">
            <a:schemeClr val="accent1"/>
          </a:fillRef>
          <a:effectRef idx="1">
            <a:schemeClr val="accent1"/>
          </a:effectRef>
          <a:fontRef idx="minor">
            <a:schemeClr val="tx1"/>
          </a:fontRef>
        </p:style>
      </p:cxnSp>
      <p:sp>
        <p:nvSpPr>
          <p:cNvPr id="13" name="CuadroTexto 12"/>
          <p:cNvSpPr txBox="1"/>
          <p:nvPr/>
        </p:nvSpPr>
        <p:spPr>
          <a:xfrm>
            <a:off x="6486823" y="2239406"/>
            <a:ext cx="2384950" cy="954107"/>
          </a:xfrm>
          <a:prstGeom prst="rect">
            <a:avLst/>
          </a:prstGeom>
          <a:noFill/>
        </p:spPr>
        <p:txBody>
          <a:bodyPr wrap="square" rtlCol="0">
            <a:spAutoFit/>
          </a:bodyPr>
          <a:lstStyle/>
          <a:p>
            <a:r>
              <a:rPr lang="es-ES" sz="2800" dirty="0">
                <a:solidFill>
                  <a:srgbClr val="FFFF00"/>
                </a:solidFill>
              </a:rPr>
              <a:t>Saque </a:t>
            </a:r>
            <a:endParaRPr lang="es-ES" sz="2800" dirty="0" smtClean="0">
              <a:solidFill>
                <a:srgbClr val="FFFF00"/>
              </a:solidFill>
            </a:endParaRPr>
          </a:p>
          <a:p>
            <a:r>
              <a:rPr lang="es-ES" sz="2800" dirty="0" smtClean="0">
                <a:solidFill>
                  <a:srgbClr val="FFFF00"/>
                </a:solidFill>
              </a:rPr>
              <a:t>Dobles</a:t>
            </a:r>
            <a:endParaRPr lang="es-ES" sz="2800" dirty="0">
              <a:solidFill>
                <a:srgbClr val="FFFF00"/>
              </a:solidFill>
            </a:endParaRPr>
          </a:p>
        </p:txBody>
      </p:sp>
      <p:sp>
        <p:nvSpPr>
          <p:cNvPr id="14" name="CuadroTexto 13"/>
          <p:cNvSpPr txBox="1"/>
          <p:nvPr/>
        </p:nvSpPr>
        <p:spPr>
          <a:xfrm>
            <a:off x="4745356" y="3509424"/>
            <a:ext cx="3792943" cy="646331"/>
          </a:xfrm>
          <a:prstGeom prst="rect">
            <a:avLst/>
          </a:prstGeom>
          <a:noFill/>
        </p:spPr>
        <p:txBody>
          <a:bodyPr wrap="square" rtlCol="0">
            <a:spAutoFit/>
          </a:bodyPr>
          <a:lstStyle/>
          <a:p>
            <a:r>
              <a:rPr lang="es-ES" b="1" u="sng" dirty="0" smtClean="0"/>
              <a:t>Orden de saque</a:t>
            </a:r>
            <a:r>
              <a:rPr lang="es-ES" dirty="0" smtClean="0"/>
              <a:t>:</a:t>
            </a:r>
          </a:p>
          <a:p>
            <a:r>
              <a:rPr lang="es-ES" dirty="0" smtClean="0"/>
              <a:t>1º-A       /      2º-B’     /      3º-A’     /    4º-B’</a:t>
            </a:r>
            <a:endParaRPr lang="es-ES" dirty="0"/>
          </a:p>
        </p:txBody>
      </p:sp>
      <p:pic>
        <p:nvPicPr>
          <p:cNvPr id="15" name="Imagen 14" descr="3388126723_4d9db2b3a9.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5356" y="4155548"/>
            <a:ext cx="4037143" cy="1851428"/>
          </a:xfrm>
          <a:prstGeom prst="rect">
            <a:avLst/>
          </a:prstGeom>
        </p:spPr>
      </p:pic>
      <p:sp>
        <p:nvSpPr>
          <p:cNvPr id="16" name="CuadroTexto 15"/>
          <p:cNvSpPr txBox="1"/>
          <p:nvPr/>
        </p:nvSpPr>
        <p:spPr>
          <a:xfrm>
            <a:off x="5760417" y="5212323"/>
            <a:ext cx="326907" cy="369332"/>
          </a:xfrm>
          <a:prstGeom prst="rect">
            <a:avLst/>
          </a:prstGeom>
          <a:noFill/>
        </p:spPr>
        <p:txBody>
          <a:bodyPr wrap="none" rtlCol="0">
            <a:spAutoFit/>
          </a:bodyPr>
          <a:lstStyle/>
          <a:p>
            <a:r>
              <a:rPr lang="es-ES" dirty="0" smtClean="0"/>
              <a:t>A</a:t>
            </a:r>
            <a:endParaRPr lang="es-ES" dirty="0"/>
          </a:p>
        </p:txBody>
      </p:sp>
      <p:sp>
        <p:nvSpPr>
          <p:cNvPr id="18" name="CuadroTexto 17"/>
          <p:cNvSpPr txBox="1"/>
          <p:nvPr/>
        </p:nvSpPr>
        <p:spPr>
          <a:xfrm>
            <a:off x="5760417" y="4578124"/>
            <a:ext cx="385630" cy="369332"/>
          </a:xfrm>
          <a:prstGeom prst="rect">
            <a:avLst/>
          </a:prstGeom>
          <a:noFill/>
        </p:spPr>
        <p:txBody>
          <a:bodyPr wrap="none" rtlCol="0">
            <a:spAutoFit/>
          </a:bodyPr>
          <a:lstStyle/>
          <a:p>
            <a:r>
              <a:rPr lang="es-ES" dirty="0" smtClean="0"/>
              <a:t>A’</a:t>
            </a:r>
            <a:endParaRPr lang="es-ES" dirty="0"/>
          </a:p>
        </p:txBody>
      </p:sp>
      <p:sp>
        <p:nvSpPr>
          <p:cNvPr id="19" name="CuadroTexto 18"/>
          <p:cNvSpPr txBox="1"/>
          <p:nvPr/>
        </p:nvSpPr>
        <p:spPr>
          <a:xfrm>
            <a:off x="7423728" y="4578124"/>
            <a:ext cx="319919" cy="369332"/>
          </a:xfrm>
          <a:prstGeom prst="rect">
            <a:avLst/>
          </a:prstGeom>
          <a:noFill/>
        </p:spPr>
        <p:txBody>
          <a:bodyPr wrap="none" rtlCol="0">
            <a:spAutoFit/>
          </a:bodyPr>
          <a:lstStyle/>
          <a:p>
            <a:r>
              <a:rPr lang="es-ES" dirty="0" smtClean="0"/>
              <a:t>B</a:t>
            </a:r>
            <a:endParaRPr lang="es-ES" dirty="0"/>
          </a:p>
        </p:txBody>
      </p:sp>
      <p:sp>
        <p:nvSpPr>
          <p:cNvPr id="20" name="CuadroTexto 19"/>
          <p:cNvSpPr txBox="1"/>
          <p:nvPr/>
        </p:nvSpPr>
        <p:spPr>
          <a:xfrm>
            <a:off x="7396565" y="5229034"/>
            <a:ext cx="378642" cy="369332"/>
          </a:xfrm>
          <a:prstGeom prst="rect">
            <a:avLst/>
          </a:prstGeom>
          <a:noFill/>
        </p:spPr>
        <p:txBody>
          <a:bodyPr wrap="none" rtlCol="0">
            <a:spAutoFit/>
          </a:bodyPr>
          <a:lstStyle/>
          <a:p>
            <a:r>
              <a:rPr lang="es-ES" dirty="0" smtClean="0"/>
              <a:t>B’</a:t>
            </a:r>
            <a:endParaRPr lang="es-ES" dirty="0"/>
          </a:p>
        </p:txBody>
      </p:sp>
    </p:spTree>
    <p:extLst>
      <p:ext uri="{BB962C8B-B14F-4D97-AF65-F5344CB8AC3E}">
        <p14:creationId xmlns:p14="http://schemas.microsoft.com/office/powerpoint/2010/main" val="2562202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a:xfrm>
            <a:off x="372034" y="6356350"/>
            <a:ext cx="3300805" cy="365125"/>
          </a:xfrm>
        </p:spPr>
        <p:txBody>
          <a:bodyPr/>
          <a:lstStyle/>
          <a:p>
            <a:r>
              <a:rPr lang="en-US" dirty="0" err="1"/>
              <a:t>Apuntes</a:t>
            </a:r>
            <a:r>
              <a:rPr lang="en-US" dirty="0"/>
              <a:t> de </a:t>
            </a:r>
            <a:r>
              <a:rPr lang="en-US" dirty="0" err="1"/>
              <a:t>Bádminton.IES</a:t>
            </a:r>
            <a:r>
              <a:rPr lang="en-US" dirty="0"/>
              <a:t>  Fernando </a:t>
            </a:r>
            <a:r>
              <a:rPr lang="en-US" dirty="0" err="1"/>
              <a:t>Savater</a:t>
            </a:r>
            <a:endParaRPr lang="en-US" dirty="0"/>
          </a:p>
        </p:txBody>
      </p:sp>
      <p:sp>
        <p:nvSpPr>
          <p:cNvPr id="5" name="Marcador de número de diapositiva 4"/>
          <p:cNvSpPr>
            <a:spLocks noGrp="1"/>
          </p:cNvSpPr>
          <p:nvPr>
            <p:ph type="sldNum" sz="quarter" idx="12"/>
          </p:nvPr>
        </p:nvSpPr>
        <p:spPr/>
        <p:txBody>
          <a:bodyPr/>
          <a:lstStyle/>
          <a:p>
            <a:fld id="{3EC526B6-F861-4D54-BBE9-4BB519D3F342}" type="slidenum">
              <a:rPr lang="en-US" smtClean="0"/>
              <a:t>9</a:t>
            </a:fld>
            <a:endParaRPr lang="en-US"/>
          </a:p>
        </p:txBody>
      </p:sp>
      <p:sp>
        <p:nvSpPr>
          <p:cNvPr id="6" name="CuadroTexto 5"/>
          <p:cNvSpPr txBox="1"/>
          <p:nvPr/>
        </p:nvSpPr>
        <p:spPr>
          <a:xfrm>
            <a:off x="2512754" y="284096"/>
            <a:ext cx="3870084" cy="646331"/>
          </a:xfrm>
          <a:prstGeom prst="rect">
            <a:avLst/>
          </a:prstGeom>
          <a:solidFill>
            <a:srgbClr val="008000"/>
          </a:solidFill>
        </p:spPr>
        <p:txBody>
          <a:bodyPr wrap="square" rtlCol="0">
            <a:spAutoFit/>
          </a:bodyPr>
          <a:lstStyle/>
          <a:p>
            <a:r>
              <a:rPr lang="es-E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GESTOS TÉCNICOS</a:t>
            </a:r>
            <a:endParaRPr lang="es-E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7" name="Marcador de contenido 7" descr="canstock22871668.jpg"/>
          <p:cNvPicPr>
            <a:picLocks noChangeAspect="1"/>
          </p:cNvPicPr>
          <p:nvPr/>
        </p:nvPicPr>
        <p:blipFill>
          <a:blip r:embed="rId3" cstate="email">
            <a:extLst>
              <a:ext uri="{28A0092B-C50C-407E-A947-70E740481C1C}">
                <a14:useLocalDpi xmlns:a14="http://schemas.microsoft.com/office/drawing/2010/main" val="0"/>
              </a:ext>
            </a:extLst>
          </a:blip>
          <a:srcRect t="10573" b="10573"/>
          <a:stretch>
            <a:fillRect/>
          </a:stretch>
        </p:blipFill>
        <p:spPr>
          <a:xfrm>
            <a:off x="7423728" y="265787"/>
            <a:ext cx="1448045" cy="970867"/>
          </a:xfrm>
          <a:prstGeom prst="rect">
            <a:avLst/>
          </a:prstGeom>
        </p:spPr>
      </p:pic>
      <p:sp>
        <p:nvSpPr>
          <p:cNvPr id="8" name="Heptágono 7"/>
          <p:cNvSpPr/>
          <p:nvPr/>
        </p:nvSpPr>
        <p:spPr>
          <a:xfrm>
            <a:off x="1236466" y="1813203"/>
            <a:ext cx="735196" cy="718596"/>
          </a:xfrm>
          <a:prstGeom prst="hept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1</a:t>
            </a:r>
            <a:endParaRPr lang="es-ES" dirty="0"/>
          </a:p>
        </p:txBody>
      </p:sp>
      <p:sp>
        <p:nvSpPr>
          <p:cNvPr id="9" name="Heptágono 8"/>
          <p:cNvSpPr/>
          <p:nvPr/>
        </p:nvSpPr>
        <p:spPr>
          <a:xfrm>
            <a:off x="1236466" y="3060210"/>
            <a:ext cx="735196" cy="718596"/>
          </a:xfrm>
          <a:prstGeom prst="hept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2</a:t>
            </a:r>
            <a:endParaRPr lang="es-ES" dirty="0"/>
          </a:p>
        </p:txBody>
      </p:sp>
      <p:sp>
        <p:nvSpPr>
          <p:cNvPr id="10" name="Heptágono 9"/>
          <p:cNvSpPr/>
          <p:nvPr/>
        </p:nvSpPr>
        <p:spPr>
          <a:xfrm>
            <a:off x="1236466" y="4188238"/>
            <a:ext cx="735196" cy="718596"/>
          </a:xfrm>
          <a:prstGeom prst="hept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3</a:t>
            </a:r>
            <a:endParaRPr lang="es-ES" dirty="0"/>
          </a:p>
        </p:txBody>
      </p:sp>
      <p:sp>
        <p:nvSpPr>
          <p:cNvPr id="12" name="CuadroTexto 11"/>
          <p:cNvSpPr txBox="1"/>
          <p:nvPr/>
        </p:nvSpPr>
        <p:spPr>
          <a:xfrm>
            <a:off x="2295537" y="1985319"/>
            <a:ext cx="1497406" cy="369332"/>
          </a:xfrm>
          <a:prstGeom prst="rect">
            <a:avLst/>
          </a:prstGeom>
          <a:solidFill>
            <a:srgbClr val="CCFFCC"/>
          </a:solidFill>
          <a:ln>
            <a:solidFill>
              <a:schemeClr val="tx1"/>
            </a:solidFill>
          </a:ln>
        </p:spPr>
        <p:txBody>
          <a:bodyPr wrap="square" rtlCol="0">
            <a:spAutoFit/>
          </a:bodyPr>
          <a:lstStyle/>
          <a:p>
            <a:r>
              <a:rPr lang="es-ES" dirty="0" smtClean="0"/>
              <a:t>EL SAQUE</a:t>
            </a:r>
            <a:endParaRPr lang="es-ES" dirty="0"/>
          </a:p>
        </p:txBody>
      </p:sp>
      <p:sp>
        <p:nvSpPr>
          <p:cNvPr id="13" name="Heptágono 12"/>
          <p:cNvSpPr/>
          <p:nvPr/>
        </p:nvSpPr>
        <p:spPr>
          <a:xfrm>
            <a:off x="5062827" y="1813203"/>
            <a:ext cx="735196" cy="718596"/>
          </a:xfrm>
          <a:prstGeom prst="hept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4</a:t>
            </a:r>
            <a:endParaRPr lang="es-ES" dirty="0"/>
          </a:p>
        </p:txBody>
      </p:sp>
      <p:sp>
        <p:nvSpPr>
          <p:cNvPr id="14" name="Heptágono 13"/>
          <p:cNvSpPr/>
          <p:nvPr/>
        </p:nvSpPr>
        <p:spPr>
          <a:xfrm>
            <a:off x="5062827" y="3060210"/>
            <a:ext cx="735196" cy="718596"/>
          </a:xfrm>
          <a:prstGeom prst="hept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5</a:t>
            </a:r>
            <a:endParaRPr lang="es-ES" dirty="0"/>
          </a:p>
        </p:txBody>
      </p:sp>
      <p:sp>
        <p:nvSpPr>
          <p:cNvPr id="15" name="Heptágono 14"/>
          <p:cNvSpPr/>
          <p:nvPr/>
        </p:nvSpPr>
        <p:spPr>
          <a:xfrm>
            <a:off x="5062827" y="4188238"/>
            <a:ext cx="735196" cy="718596"/>
          </a:xfrm>
          <a:prstGeom prst="hept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6</a:t>
            </a:r>
            <a:endParaRPr lang="es-ES" dirty="0"/>
          </a:p>
        </p:txBody>
      </p:sp>
      <p:sp>
        <p:nvSpPr>
          <p:cNvPr id="17" name="CuadroTexto 16"/>
          <p:cNvSpPr txBox="1"/>
          <p:nvPr/>
        </p:nvSpPr>
        <p:spPr>
          <a:xfrm>
            <a:off x="2295537" y="3240681"/>
            <a:ext cx="1497406" cy="369332"/>
          </a:xfrm>
          <a:prstGeom prst="rect">
            <a:avLst/>
          </a:prstGeom>
          <a:solidFill>
            <a:srgbClr val="CCFFCC"/>
          </a:solidFill>
          <a:ln>
            <a:solidFill>
              <a:schemeClr val="tx1"/>
            </a:solidFill>
          </a:ln>
        </p:spPr>
        <p:txBody>
          <a:bodyPr wrap="square" rtlCol="0">
            <a:spAutoFit/>
          </a:bodyPr>
          <a:lstStyle/>
          <a:p>
            <a:r>
              <a:rPr lang="es-ES" dirty="0" smtClean="0"/>
              <a:t>CLEAR</a:t>
            </a:r>
            <a:endParaRPr lang="es-ES" dirty="0"/>
          </a:p>
        </p:txBody>
      </p:sp>
      <p:sp>
        <p:nvSpPr>
          <p:cNvPr id="18" name="CuadroTexto 17"/>
          <p:cNvSpPr txBox="1"/>
          <p:nvPr/>
        </p:nvSpPr>
        <p:spPr>
          <a:xfrm>
            <a:off x="2295537" y="4377066"/>
            <a:ext cx="1497406" cy="369332"/>
          </a:xfrm>
          <a:prstGeom prst="rect">
            <a:avLst/>
          </a:prstGeom>
          <a:solidFill>
            <a:srgbClr val="CCFFCC"/>
          </a:solidFill>
          <a:ln>
            <a:solidFill>
              <a:schemeClr val="tx1"/>
            </a:solidFill>
          </a:ln>
        </p:spPr>
        <p:txBody>
          <a:bodyPr wrap="square" rtlCol="0">
            <a:spAutoFit/>
          </a:bodyPr>
          <a:lstStyle/>
          <a:p>
            <a:r>
              <a:rPr lang="es-ES" dirty="0" smtClean="0"/>
              <a:t>DRIVE</a:t>
            </a:r>
            <a:endParaRPr lang="es-ES" dirty="0"/>
          </a:p>
        </p:txBody>
      </p:sp>
      <p:sp>
        <p:nvSpPr>
          <p:cNvPr id="19" name="CuadroTexto 18"/>
          <p:cNvSpPr txBox="1"/>
          <p:nvPr/>
        </p:nvSpPr>
        <p:spPr>
          <a:xfrm>
            <a:off x="6207462" y="3276941"/>
            <a:ext cx="1497406" cy="369332"/>
          </a:xfrm>
          <a:prstGeom prst="rect">
            <a:avLst/>
          </a:prstGeom>
          <a:solidFill>
            <a:srgbClr val="CCFFCC"/>
          </a:solidFill>
          <a:ln>
            <a:solidFill>
              <a:schemeClr val="tx1"/>
            </a:solidFill>
          </a:ln>
        </p:spPr>
        <p:txBody>
          <a:bodyPr wrap="square" rtlCol="0">
            <a:spAutoFit/>
          </a:bodyPr>
          <a:lstStyle/>
          <a:p>
            <a:r>
              <a:rPr lang="es-ES" dirty="0" smtClean="0"/>
              <a:t>DROP </a:t>
            </a:r>
            <a:endParaRPr lang="es-ES" dirty="0"/>
          </a:p>
        </p:txBody>
      </p:sp>
      <p:sp>
        <p:nvSpPr>
          <p:cNvPr id="20" name="CuadroTexto 19"/>
          <p:cNvSpPr txBox="1"/>
          <p:nvPr/>
        </p:nvSpPr>
        <p:spPr>
          <a:xfrm>
            <a:off x="6207462" y="2052803"/>
            <a:ext cx="1497406" cy="369332"/>
          </a:xfrm>
          <a:prstGeom prst="rect">
            <a:avLst/>
          </a:prstGeom>
          <a:solidFill>
            <a:srgbClr val="CCFFCC"/>
          </a:solidFill>
          <a:ln>
            <a:solidFill>
              <a:schemeClr val="tx1"/>
            </a:solidFill>
          </a:ln>
        </p:spPr>
        <p:txBody>
          <a:bodyPr wrap="square" rtlCol="0">
            <a:spAutoFit/>
          </a:bodyPr>
          <a:lstStyle/>
          <a:p>
            <a:r>
              <a:rPr lang="es-ES" dirty="0" smtClean="0"/>
              <a:t>LOB</a:t>
            </a:r>
            <a:endParaRPr lang="es-ES" dirty="0"/>
          </a:p>
        </p:txBody>
      </p:sp>
      <p:sp>
        <p:nvSpPr>
          <p:cNvPr id="21" name="CuadroTexto 20"/>
          <p:cNvSpPr txBox="1"/>
          <p:nvPr/>
        </p:nvSpPr>
        <p:spPr>
          <a:xfrm>
            <a:off x="6207462" y="4377066"/>
            <a:ext cx="1497406" cy="369332"/>
          </a:xfrm>
          <a:prstGeom prst="rect">
            <a:avLst/>
          </a:prstGeom>
          <a:solidFill>
            <a:srgbClr val="CCFFCC"/>
          </a:solidFill>
          <a:ln>
            <a:solidFill>
              <a:schemeClr val="tx1"/>
            </a:solidFill>
          </a:ln>
        </p:spPr>
        <p:txBody>
          <a:bodyPr wrap="square" rtlCol="0">
            <a:spAutoFit/>
          </a:bodyPr>
          <a:lstStyle/>
          <a:p>
            <a:r>
              <a:rPr lang="es-ES" dirty="0" smtClean="0"/>
              <a:t>REMATE</a:t>
            </a:r>
            <a:endParaRPr lang="es-ES" dirty="0"/>
          </a:p>
        </p:txBody>
      </p:sp>
      <p:sp>
        <p:nvSpPr>
          <p:cNvPr id="23" name="Heptágono 22"/>
          <p:cNvSpPr/>
          <p:nvPr/>
        </p:nvSpPr>
        <p:spPr>
          <a:xfrm>
            <a:off x="5062827" y="5426889"/>
            <a:ext cx="735196" cy="718596"/>
          </a:xfrm>
          <a:prstGeom prst="hept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7</a:t>
            </a:r>
          </a:p>
        </p:txBody>
      </p:sp>
      <p:sp>
        <p:nvSpPr>
          <p:cNvPr id="24" name="CuadroTexto 23"/>
          <p:cNvSpPr txBox="1"/>
          <p:nvPr/>
        </p:nvSpPr>
        <p:spPr>
          <a:xfrm>
            <a:off x="6207462" y="5615716"/>
            <a:ext cx="1497406" cy="369332"/>
          </a:xfrm>
          <a:prstGeom prst="rect">
            <a:avLst/>
          </a:prstGeom>
          <a:solidFill>
            <a:srgbClr val="CCFFCC"/>
          </a:solidFill>
          <a:ln>
            <a:solidFill>
              <a:schemeClr val="tx1"/>
            </a:solidFill>
          </a:ln>
        </p:spPr>
        <p:txBody>
          <a:bodyPr wrap="square" rtlCol="0">
            <a:spAutoFit/>
          </a:bodyPr>
          <a:lstStyle/>
          <a:p>
            <a:r>
              <a:rPr lang="es-ES" dirty="0" smtClean="0"/>
              <a:t>DEJADA</a:t>
            </a:r>
            <a:endParaRPr lang="es-ES" dirty="0"/>
          </a:p>
        </p:txBody>
      </p:sp>
    </p:spTree>
    <p:extLst>
      <p:ext uri="{BB962C8B-B14F-4D97-AF65-F5344CB8AC3E}">
        <p14:creationId xmlns:p14="http://schemas.microsoft.com/office/powerpoint/2010/main" val="1168341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fu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Infusión.thmx</Template>
  <TotalTime>689</TotalTime>
  <Words>768</Words>
  <Application>Microsoft Office PowerPoint</Application>
  <PresentationFormat>Presentación en pantalla (4:3)</PresentationFormat>
  <Paragraphs>132</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Infusion</vt:lpstr>
      <vt:lpstr>BÁDMINTON</vt:lpstr>
      <vt:lpstr>EL MATERIAL</vt:lpstr>
      <vt:lpstr>LA EMPUÑADURA O PRESA DE LA RAQUETA</vt:lpstr>
      <vt:lpstr>El campo (I) </vt:lpstr>
      <vt:lpstr>El Campo (II) </vt:lpstr>
      <vt:lpstr>Reglamento (I) </vt:lpstr>
      <vt:lpstr>Reglamento (II) </vt:lpstr>
      <vt:lpstr>Reglamento III  (Saque) </vt:lpstr>
      <vt:lpstr>Presentación de PowerPoint</vt:lpstr>
      <vt:lpstr>TRAYECTORIA DE LOS GOLPES</vt:lpstr>
      <vt:lpstr>TÉCNICA 1.   El saque</vt:lpstr>
      <vt:lpstr>TÉCNICA 2. CLEAR / DROP</vt:lpstr>
      <vt:lpstr>TÉCNICA 3. REMATE/ LOB</vt:lpstr>
      <vt:lpstr>TÉCNICA 3. DEJADA/DRIVE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BÁDMINTON</dc:title>
  <dc:creator>Usuario de Microsoft Office</dc:creator>
  <cp:lastModifiedBy>Portatil</cp:lastModifiedBy>
  <cp:revision>39</cp:revision>
  <dcterms:created xsi:type="dcterms:W3CDTF">2016-01-24T12:02:50Z</dcterms:created>
  <dcterms:modified xsi:type="dcterms:W3CDTF">2017-04-18T18:36:43Z</dcterms:modified>
</cp:coreProperties>
</file>